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306" r:id="rId3"/>
    <p:sldId id="307" r:id="rId4"/>
    <p:sldId id="311" r:id="rId5"/>
    <p:sldId id="318" r:id="rId6"/>
    <p:sldId id="331" r:id="rId7"/>
    <p:sldId id="322" r:id="rId8"/>
    <p:sldId id="332" r:id="rId9"/>
    <p:sldId id="326" r:id="rId10"/>
    <p:sldId id="333" r:id="rId11"/>
    <p:sldId id="324" r:id="rId12"/>
    <p:sldId id="334" r:id="rId13"/>
    <p:sldId id="328" r:id="rId14"/>
    <p:sldId id="335" r:id="rId15"/>
    <p:sldId id="330" r:id="rId16"/>
    <p:sldId id="356" r:id="rId17"/>
    <p:sldId id="362" r:id="rId18"/>
    <p:sldId id="312" r:id="rId19"/>
    <p:sldId id="347" r:id="rId20"/>
    <p:sldId id="348" r:id="rId21"/>
    <p:sldId id="363" r:id="rId22"/>
    <p:sldId id="313" r:id="rId23"/>
    <p:sldId id="349" r:id="rId24"/>
    <p:sldId id="350" r:id="rId25"/>
    <p:sldId id="357" r:id="rId26"/>
    <p:sldId id="352" r:id="rId27"/>
    <p:sldId id="359" r:id="rId28"/>
    <p:sldId id="353" r:id="rId29"/>
    <p:sldId id="338" r:id="rId30"/>
    <p:sldId id="360" r:id="rId31"/>
    <p:sldId id="361" r:id="rId32"/>
    <p:sldId id="364" r:id="rId33"/>
    <p:sldId id="365" r:id="rId34"/>
    <p:sldId id="259" r:id="rId3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Black" panose="00000A00000000000000" pitchFamily="2" charset="0"/>
      <p:bold r:id="rId41"/>
      <p:boldItalic r:id="rId42"/>
    </p:embeddedFont>
    <p:embeddedFont>
      <p:font typeface="Montserrat ExtraBold" panose="00000900000000000000" pitchFamily="2" charset="0"/>
      <p:bold r:id="rId43"/>
      <p:boldItalic r:id="rId44"/>
    </p:embeddedFont>
    <p:embeddedFont>
      <p:font typeface="Montserrat ExtraLight" panose="000003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9A7602-D48B-4EE7-B988-5BF6964E214A}">
  <a:tblStyle styleId="{6F9A7602-D48B-4EE7-B988-5BF6964E2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54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66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5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68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038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16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779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71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29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5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820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671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65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70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93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4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785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06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099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28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8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807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996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52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6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53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3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5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1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61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1.microchip.com/downloads/en/DeviceDoc/ATmega48A-PA-88A-PA-168A-PA-328-P-DS-DS40002061A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269766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bg1">
                    <a:lumMod val="95000"/>
                  </a:schemeClr>
                </a:solidFill>
              </a:rPr>
              <a:t>THIẾT BỊ PHÁT HIỆN VẬT CẢN CHO NGƯỜI KHIẾM THỊ</a:t>
            </a:r>
            <a:endParaRPr sz="2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2941634" y="2884838"/>
            <a:ext cx="3260725" cy="46513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chemeClr val="bg1">
                    <a:lumMod val="95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NHẬP MÔN ĐIỆN TỬ - VIỄN THÔNG</a:t>
            </a:r>
            <a:endParaRPr sz="1200" b="0">
              <a:solidFill>
                <a:schemeClr val="bg1">
                  <a:lumMod val="95000"/>
                </a:schemeClr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8848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198E1AFF-9D6A-763E-48E7-3DD13653DD58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2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8356" y="3407546"/>
            <a:ext cx="2358854" cy="72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DA2DEB85-F4C0-0E93-FDDC-C8A5F18075D7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08</a:t>
            </a:r>
          </a:p>
        </p:txBody>
      </p:sp>
      <p:grpSp>
        <p:nvGrpSpPr>
          <p:cNvPr id="5" name="Google Shape;2297;p73">
            <a:extLst>
              <a:ext uri="{FF2B5EF4-FFF2-40B4-BE49-F238E27FC236}">
                <a16:creationId xmlns:a16="http://schemas.microsoft.com/office/drawing/2014/main" id="{15174DF1-84A4-FA40-EDB0-FFF4381EEF37}"/>
              </a:ext>
            </a:extLst>
          </p:cNvPr>
          <p:cNvGrpSpPr/>
          <p:nvPr/>
        </p:nvGrpSpPr>
        <p:grpSpPr>
          <a:xfrm rot="5400000">
            <a:off x="1536604" y="2634741"/>
            <a:ext cx="827227" cy="255590"/>
            <a:chOff x="6336019" y="3733725"/>
            <a:chExt cx="2566206" cy="351310"/>
          </a:xfrm>
        </p:grpSpPr>
        <p:sp>
          <p:nvSpPr>
            <p:cNvPr id="6" name="Google Shape;2298;p73">
              <a:extLst>
                <a:ext uri="{FF2B5EF4-FFF2-40B4-BE49-F238E27FC236}">
                  <a16:creationId xmlns:a16="http://schemas.microsoft.com/office/drawing/2014/main" id="{B3456FDE-4FF0-9E72-C722-8C5849A88D2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99;p73">
              <a:extLst>
                <a:ext uri="{FF2B5EF4-FFF2-40B4-BE49-F238E27FC236}">
                  <a16:creationId xmlns:a16="http://schemas.microsoft.com/office/drawing/2014/main" id="{BAD1735D-89CF-2454-FE45-5B1CC0C95E0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00;p73">
              <a:extLst>
                <a:ext uri="{FF2B5EF4-FFF2-40B4-BE49-F238E27FC236}">
                  <a16:creationId xmlns:a16="http://schemas.microsoft.com/office/drawing/2014/main" id="{33C228A2-9A86-8D83-0FEF-BE6905E0663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01;p73">
              <a:extLst>
                <a:ext uri="{FF2B5EF4-FFF2-40B4-BE49-F238E27FC236}">
                  <a16:creationId xmlns:a16="http://schemas.microsoft.com/office/drawing/2014/main" id="{4650F4A0-FCA1-3039-BC5E-E538F1A6624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9117;p75">
            <a:extLst>
              <a:ext uri="{FF2B5EF4-FFF2-40B4-BE49-F238E27FC236}">
                <a16:creationId xmlns:a16="http://schemas.microsoft.com/office/drawing/2014/main" id="{B329133E-805A-1B5D-3405-F08591210C73}"/>
              </a:ext>
            </a:extLst>
          </p:cNvPr>
          <p:cNvSpPr/>
          <p:nvPr/>
        </p:nvSpPr>
        <p:spPr>
          <a:xfrm>
            <a:off x="1585265" y="1474721"/>
            <a:ext cx="729896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7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2297;p73">
            <a:extLst>
              <a:ext uri="{FF2B5EF4-FFF2-40B4-BE49-F238E27FC236}">
                <a16:creationId xmlns:a16="http://schemas.microsoft.com/office/drawing/2014/main" id="{7D883D3F-667D-2046-2C99-2D069439277F}"/>
              </a:ext>
            </a:extLst>
          </p:cNvPr>
          <p:cNvGrpSpPr/>
          <p:nvPr/>
        </p:nvGrpSpPr>
        <p:grpSpPr>
          <a:xfrm rot="5400000">
            <a:off x="1536604" y="2634742"/>
            <a:ext cx="827227" cy="255590"/>
            <a:chOff x="6336019" y="3733725"/>
            <a:chExt cx="2566206" cy="351310"/>
          </a:xfrm>
        </p:grpSpPr>
        <p:sp>
          <p:nvSpPr>
            <p:cNvPr id="21" name="Google Shape;2298;p73">
              <a:extLst>
                <a:ext uri="{FF2B5EF4-FFF2-40B4-BE49-F238E27FC236}">
                  <a16:creationId xmlns:a16="http://schemas.microsoft.com/office/drawing/2014/main" id="{BD39062B-746B-3407-13BA-82385A2F5D2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9;p73">
              <a:extLst>
                <a:ext uri="{FF2B5EF4-FFF2-40B4-BE49-F238E27FC236}">
                  <a16:creationId xmlns:a16="http://schemas.microsoft.com/office/drawing/2014/main" id="{C22778D7-773E-7705-7414-75FC2E53BF8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00;p73">
              <a:extLst>
                <a:ext uri="{FF2B5EF4-FFF2-40B4-BE49-F238E27FC236}">
                  <a16:creationId xmlns:a16="http://schemas.microsoft.com/office/drawing/2014/main" id="{544207FE-0BFA-60B4-5F17-19E78785AEE3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1;p73">
              <a:extLst>
                <a:ext uri="{FF2B5EF4-FFF2-40B4-BE49-F238E27FC236}">
                  <a16:creationId xmlns:a16="http://schemas.microsoft.com/office/drawing/2014/main" id="{ECB08CBB-9845-2FF9-766B-77AFA633569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ừ một chỗ khuất trong công viên – CVD">
            <a:extLst>
              <a:ext uri="{FF2B5EF4-FFF2-40B4-BE49-F238E27FC236}">
                <a16:creationId xmlns:a16="http://schemas.microsoft.com/office/drawing/2014/main" id="{3158DE4F-D5F7-049F-81DA-AD374E4C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20" y="1303014"/>
            <a:ext cx="3865988" cy="24540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7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6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2609" y="3143647"/>
            <a:ext cx="3362872" cy="1178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82473062-EFE4-0D94-A2E4-11DC212197D6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09</a:t>
            </a:r>
          </a:p>
        </p:txBody>
      </p:sp>
      <p:pic>
        <p:nvPicPr>
          <p:cNvPr id="3074" name="Picture 2" descr="Mở ảnh">
            <a:extLst>
              <a:ext uri="{FF2B5EF4-FFF2-40B4-BE49-F238E27FC236}">
                <a16:creationId xmlns:a16="http://schemas.microsoft.com/office/drawing/2014/main" id="{BBA2F552-D839-0043-6644-4F2803E8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21" y="1307345"/>
            <a:ext cx="2941931" cy="252880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297;p73">
            <a:extLst>
              <a:ext uri="{FF2B5EF4-FFF2-40B4-BE49-F238E27FC236}">
                <a16:creationId xmlns:a16="http://schemas.microsoft.com/office/drawing/2014/main" id="{BF171B44-5F21-1BDA-E8F9-6F50C70064AD}"/>
              </a:ext>
            </a:extLst>
          </p:cNvPr>
          <p:cNvGrpSpPr/>
          <p:nvPr/>
        </p:nvGrpSpPr>
        <p:grpSpPr>
          <a:xfrm rot="5400000">
            <a:off x="2101126" y="2477583"/>
            <a:ext cx="827227" cy="255590"/>
            <a:chOff x="6336019" y="3733725"/>
            <a:chExt cx="2566206" cy="351310"/>
          </a:xfrm>
        </p:grpSpPr>
        <p:sp>
          <p:nvSpPr>
            <p:cNvPr id="5" name="Google Shape;2298;p73">
              <a:extLst>
                <a:ext uri="{FF2B5EF4-FFF2-40B4-BE49-F238E27FC236}">
                  <a16:creationId xmlns:a16="http://schemas.microsoft.com/office/drawing/2014/main" id="{4ADE2D16-2D76-B868-5611-59FBA150904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99;p73">
              <a:extLst>
                <a:ext uri="{FF2B5EF4-FFF2-40B4-BE49-F238E27FC236}">
                  <a16:creationId xmlns:a16="http://schemas.microsoft.com/office/drawing/2014/main" id="{91F7F942-2069-7B95-31FB-AA2B8B5C7A0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00;p73">
              <a:extLst>
                <a:ext uri="{FF2B5EF4-FFF2-40B4-BE49-F238E27FC236}">
                  <a16:creationId xmlns:a16="http://schemas.microsoft.com/office/drawing/2014/main" id="{35262D61-2C89-32EB-29C1-145842069FF2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01;p73">
              <a:extLst>
                <a:ext uri="{FF2B5EF4-FFF2-40B4-BE49-F238E27FC236}">
                  <a16:creationId xmlns:a16="http://schemas.microsoft.com/office/drawing/2014/main" id="{1574E232-C7AC-CBA6-1BC7-B23409C282A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117;p75">
            <a:extLst>
              <a:ext uri="{FF2B5EF4-FFF2-40B4-BE49-F238E27FC236}">
                <a16:creationId xmlns:a16="http://schemas.microsoft.com/office/drawing/2014/main" id="{7082523C-01D9-9E95-B658-59AD3DF28529}"/>
              </a:ext>
            </a:extLst>
          </p:cNvPr>
          <p:cNvSpPr/>
          <p:nvPr/>
        </p:nvSpPr>
        <p:spPr>
          <a:xfrm>
            <a:off x="2149792" y="1306871"/>
            <a:ext cx="729896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700" b="0" i="0" u="none" strike="noStrike" cap="none" dirty="0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51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4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95132" y="3207770"/>
            <a:ext cx="1849759" cy="91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vi-VN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Nam.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33967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sp>
        <p:nvSpPr>
          <p:cNvPr id="38" name="Google Shape;9117;p75">
            <a:extLst>
              <a:ext uri="{FF2B5EF4-FFF2-40B4-BE49-F238E27FC236}">
                <a16:creationId xmlns:a16="http://schemas.microsoft.com/office/drawing/2014/main" id="{D8C8EBCC-6F9F-C880-C287-A5EC830948ED}"/>
              </a:ext>
            </a:extLst>
          </p:cNvPr>
          <p:cNvSpPr/>
          <p:nvPr/>
        </p:nvSpPr>
        <p:spPr>
          <a:xfrm>
            <a:off x="2124414" y="1119060"/>
            <a:ext cx="723792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7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CCC1F906-2A1F-862A-8CE5-C801EE2F3720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10</a:t>
            </a:r>
          </a:p>
        </p:txBody>
      </p:sp>
      <p:grpSp>
        <p:nvGrpSpPr>
          <p:cNvPr id="4" name="Google Shape;2297;p73">
            <a:extLst>
              <a:ext uri="{FF2B5EF4-FFF2-40B4-BE49-F238E27FC236}">
                <a16:creationId xmlns:a16="http://schemas.microsoft.com/office/drawing/2014/main" id="{376B9832-361E-47EF-686D-453A03E78F9B}"/>
              </a:ext>
            </a:extLst>
          </p:cNvPr>
          <p:cNvGrpSpPr/>
          <p:nvPr/>
        </p:nvGrpSpPr>
        <p:grpSpPr>
          <a:xfrm rot="5400000">
            <a:off x="1968347" y="2389262"/>
            <a:ext cx="1035924" cy="307126"/>
            <a:chOff x="6192249" y="3733723"/>
            <a:chExt cx="2709976" cy="351302"/>
          </a:xfrm>
        </p:grpSpPr>
        <p:sp>
          <p:nvSpPr>
            <p:cNvPr id="5" name="Google Shape;2298;p73">
              <a:extLst>
                <a:ext uri="{FF2B5EF4-FFF2-40B4-BE49-F238E27FC236}">
                  <a16:creationId xmlns:a16="http://schemas.microsoft.com/office/drawing/2014/main" id="{07248F00-E123-7187-127C-7909041AEC92}"/>
                </a:ext>
              </a:extLst>
            </p:cNvPr>
            <p:cNvSpPr/>
            <p:nvPr/>
          </p:nvSpPr>
          <p:spPr>
            <a:xfrm>
              <a:off x="6192249" y="3733723"/>
              <a:ext cx="1933089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299;p73">
              <a:extLst>
                <a:ext uri="{FF2B5EF4-FFF2-40B4-BE49-F238E27FC236}">
                  <a16:creationId xmlns:a16="http://schemas.microsoft.com/office/drawing/2014/main" id="{0EDB8C1E-929C-C00A-0F44-CC920F273B87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00;p73">
              <a:extLst>
                <a:ext uri="{FF2B5EF4-FFF2-40B4-BE49-F238E27FC236}">
                  <a16:creationId xmlns:a16="http://schemas.microsoft.com/office/drawing/2014/main" id="{C19238A0-B135-6032-4334-1089A54CCC8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01;p73">
              <a:extLst>
                <a:ext uri="{FF2B5EF4-FFF2-40B4-BE49-F238E27FC236}">
                  <a16:creationId xmlns:a16="http://schemas.microsoft.com/office/drawing/2014/main" id="{4C732275-A28D-C690-B9F5-202EF3D442E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2" descr="Mở ảnh">
            <a:extLst>
              <a:ext uri="{FF2B5EF4-FFF2-40B4-BE49-F238E27FC236}">
                <a16:creationId xmlns:a16="http://schemas.microsoft.com/office/drawing/2014/main" id="{70092E6E-076E-8FB0-9688-A910A8FEB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3" t="10912" r="24308" b="11973"/>
          <a:stretch/>
        </p:blipFill>
        <p:spPr bwMode="auto">
          <a:xfrm>
            <a:off x="5248507" y="1417428"/>
            <a:ext cx="1642947" cy="22773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8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27203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CCC1F906-2A1F-862A-8CE5-C801EE2F3720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5CAFB-7A4F-B5A9-8E7D-18E270CBF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985831"/>
            <a:ext cx="7172100" cy="3039900"/>
          </a:xfrm>
        </p:spPr>
        <p:txBody>
          <a:bodyPr/>
          <a:lstStyle/>
          <a:p>
            <a:r>
              <a:rPr lang="vi-VN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</a:t>
            </a:r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HẢO SÁT THỊ TRƯỜNG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8D0C3-B396-EB06-8F0B-433A1D38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0" y="1567855"/>
            <a:ext cx="6810450" cy="284788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8044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10716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CHỈ TIÊU </a:t>
            </a:r>
            <a:br>
              <a:rPr lang="en" dirty="0"/>
            </a:br>
            <a:r>
              <a:rPr lang="en" dirty="0"/>
              <a:t>KĨ THUẬT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103103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KHỐI</a:t>
            </a:r>
            <a:br>
              <a:rPr lang="en" dirty="0"/>
            </a:br>
            <a:r>
              <a:rPr lang="en" dirty="0"/>
              <a:t>và TRIỂN KHAI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68992" y="26019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TƯỞNG 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68992" y="180878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186582" y="181621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013894" y="180219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114887" y="2563851"/>
            <a:ext cx="69806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36828D04-2FA5-6DCA-F6C9-52A005BEC53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03</a:t>
            </a:r>
          </a:p>
        </p:txBody>
      </p:sp>
      <p:sp>
        <p:nvSpPr>
          <p:cNvPr id="4" name="Google Shape;185;p40">
            <a:extLst>
              <a:ext uri="{FF2B5EF4-FFF2-40B4-BE49-F238E27FC236}">
                <a16:creationId xmlns:a16="http://schemas.microsoft.com/office/drawing/2014/main" id="{B2E101F9-83D6-81A3-7592-A347A0796442}"/>
              </a:ext>
            </a:extLst>
          </p:cNvPr>
          <p:cNvSpPr txBox="1">
            <a:spLocks/>
          </p:cNvSpPr>
          <p:nvPr/>
        </p:nvSpPr>
        <p:spPr>
          <a:xfrm>
            <a:off x="6175004" y="180187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04</a:t>
            </a:r>
            <a:endParaRPr lang="en" dirty="0"/>
          </a:p>
        </p:txBody>
      </p:sp>
      <p:sp>
        <p:nvSpPr>
          <p:cNvPr id="5" name="Google Shape;183;p40">
            <a:extLst>
              <a:ext uri="{FF2B5EF4-FFF2-40B4-BE49-F238E27FC236}">
                <a16:creationId xmlns:a16="http://schemas.microsoft.com/office/drawing/2014/main" id="{A4874B88-5B34-673F-A654-7BAD0701950E}"/>
              </a:ext>
            </a:extLst>
          </p:cNvPr>
          <p:cNvSpPr txBox="1">
            <a:spLocks/>
          </p:cNvSpPr>
          <p:nvPr/>
        </p:nvSpPr>
        <p:spPr>
          <a:xfrm>
            <a:off x="468992" y="260160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/>
              <a:t>Ý TƯỞNG </a:t>
            </a:r>
            <a:endParaRPr lang="vi-VN" dirty="0"/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B75870EC-F83C-751F-8110-5C28EADB1E47}"/>
              </a:ext>
            </a:extLst>
          </p:cNvPr>
          <p:cNvSpPr txBox="1">
            <a:spLocks/>
          </p:cNvSpPr>
          <p:nvPr/>
        </p:nvSpPr>
        <p:spPr>
          <a:xfrm>
            <a:off x="6175004" y="262853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PHÁT TRIỂN </a:t>
            </a:r>
          </a:p>
        </p:txBody>
      </p:sp>
    </p:spTree>
    <p:extLst>
      <p:ext uri="{BB962C8B-B14F-4D97-AF65-F5344CB8AC3E}">
        <p14:creationId xmlns:p14="http://schemas.microsoft.com/office/powerpoint/2010/main" val="8535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30848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FDE3C45E-F3FC-AB88-9F08-CACA9AEA8071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CHỈ TIÊU KĨ THUẬT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45A31030-ACD4-C55D-62F2-58B9D2C46407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13</a:t>
            </a:r>
          </a:p>
        </p:txBody>
      </p:sp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DD2BE196-1484-8DCE-DEE9-50F7AEF9EBA7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CHỈ TIÊU CHỨC NĂNG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4E9B131-5EE8-B095-76E6-37DB1B78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394705"/>
            <a:ext cx="7172100" cy="3039900"/>
          </a:xfrm>
        </p:spPr>
        <p:txBody>
          <a:bodyPr/>
          <a:lstStyle/>
          <a:p>
            <a:pPr marL="155575" indent="0">
              <a:lnSpc>
                <a:spcPct val="150000"/>
              </a:lnSpc>
              <a:buNone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analog (thời gian)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Âm thanh từ còi phát ra để cảnh báo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Output: </a:t>
            </a:r>
            <a:endParaRPr lang="vi-V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None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khi nhận tính hiêu analog, vi xử lý sẽ tính toán khoảng cách từ tín hiệu input     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k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≤ 2m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Google Shape;12822;p83">
            <a:extLst>
              <a:ext uri="{FF2B5EF4-FFF2-40B4-BE49-F238E27FC236}">
                <a16:creationId xmlns:a16="http://schemas.microsoft.com/office/drawing/2014/main" id="{63792DCD-2A62-3212-98A6-8EC087D0E33E}"/>
              </a:ext>
            </a:extLst>
          </p:cNvPr>
          <p:cNvSpPr/>
          <p:nvPr/>
        </p:nvSpPr>
        <p:spPr>
          <a:xfrm>
            <a:off x="1389029" y="3589189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822;p83">
            <a:extLst>
              <a:ext uri="{FF2B5EF4-FFF2-40B4-BE49-F238E27FC236}">
                <a16:creationId xmlns:a16="http://schemas.microsoft.com/office/drawing/2014/main" id="{66D69BA2-6BBC-F43A-0661-595A1334D244}"/>
              </a:ext>
            </a:extLst>
          </p:cNvPr>
          <p:cNvSpPr/>
          <p:nvPr/>
        </p:nvSpPr>
        <p:spPr>
          <a:xfrm>
            <a:off x="1378000" y="2803187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822;p83">
            <a:extLst>
              <a:ext uri="{FF2B5EF4-FFF2-40B4-BE49-F238E27FC236}">
                <a16:creationId xmlns:a16="http://schemas.microsoft.com/office/drawing/2014/main" id="{32F50889-8F98-527C-3EE9-4F04E52650CD}"/>
              </a:ext>
            </a:extLst>
          </p:cNvPr>
          <p:cNvSpPr/>
          <p:nvPr/>
        </p:nvSpPr>
        <p:spPr>
          <a:xfrm>
            <a:off x="1368646" y="3979321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54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30848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FDE3C45E-F3FC-AB88-9F08-CACA9AEA8071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CHỈ TIÊU KĨ THUẬT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45A31030-ACD4-C55D-62F2-58B9D2C46407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14</a:t>
            </a:r>
          </a:p>
        </p:txBody>
      </p:sp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DD2BE196-1484-8DCE-DEE9-50F7AEF9EBA7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CHỈ TIÊU PHI CHỨC NĂNG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4E9B131-5EE8-B095-76E6-37DB1B78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394705"/>
            <a:ext cx="7172100" cy="3039900"/>
          </a:xfrm>
        </p:spPr>
        <p:txBody>
          <a:bodyPr/>
          <a:lstStyle/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500.000VND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5V/1A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5V, led </a:t>
            </a:r>
            <a:r>
              <a:rPr lang="vi-V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5V, nút bấm 3V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25cm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7cm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170cm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Nhựa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</p:txBody>
      </p:sp>
      <p:grpSp>
        <p:nvGrpSpPr>
          <p:cNvPr id="8" name="Google Shape;9706;p77">
            <a:extLst>
              <a:ext uri="{FF2B5EF4-FFF2-40B4-BE49-F238E27FC236}">
                <a16:creationId xmlns:a16="http://schemas.microsoft.com/office/drawing/2014/main" id="{BEFBC5E0-BE4E-7114-D542-0C6E4DC1A53F}"/>
              </a:ext>
            </a:extLst>
          </p:cNvPr>
          <p:cNvGrpSpPr/>
          <p:nvPr/>
        </p:nvGrpSpPr>
        <p:grpSpPr>
          <a:xfrm rot="8045102">
            <a:off x="2580453" y="2008004"/>
            <a:ext cx="165092" cy="170016"/>
            <a:chOff x="6134814" y="3754290"/>
            <a:chExt cx="293891" cy="293845"/>
          </a:xfrm>
        </p:grpSpPr>
        <p:sp>
          <p:nvSpPr>
            <p:cNvPr id="10" name="Google Shape;9707;p77">
              <a:extLst>
                <a:ext uri="{FF2B5EF4-FFF2-40B4-BE49-F238E27FC236}">
                  <a16:creationId xmlns:a16="http://schemas.microsoft.com/office/drawing/2014/main" id="{B6E35211-46E8-9149-5DBA-5A4BACA311FB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08;p77">
              <a:extLst>
                <a:ext uri="{FF2B5EF4-FFF2-40B4-BE49-F238E27FC236}">
                  <a16:creationId xmlns:a16="http://schemas.microsoft.com/office/drawing/2014/main" id="{AA6806EE-390E-31F6-3FBE-53B3040D297D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706;p77">
            <a:extLst>
              <a:ext uri="{FF2B5EF4-FFF2-40B4-BE49-F238E27FC236}">
                <a16:creationId xmlns:a16="http://schemas.microsoft.com/office/drawing/2014/main" id="{5A7B98C0-7167-5BBA-A1EB-CE3ECA340129}"/>
              </a:ext>
            </a:extLst>
          </p:cNvPr>
          <p:cNvGrpSpPr/>
          <p:nvPr/>
        </p:nvGrpSpPr>
        <p:grpSpPr>
          <a:xfrm rot="8045102">
            <a:off x="2580454" y="2387379"/>
            <a:ext cx="165092" cy="170016"/>
            <a:chOff x="6134814" y="3754290"/>
            <a:chExt cx="293891" cy="293845"/>
          </a:xfrm>
        </p:grpSpPr>
        <p:sp>
          <p:nvSpPr>
            <p:cNvPr id="17" name="Google Shape;9707;p77">
              <a:extLst>
                <a:ext uri="{FF2B5EF4-FFF2-40B4-BE49-F238E27FC236}">
                  <a16:creationId xmlns:a16="http://schemas.microsoft.com/office/drawing/2014/main" id="{133EC8EE-2B3B-345E-9479-756943F3E697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08;p77">
              <a:extLst>
                <a:ext uri="{FF2B5EF4-FFF2-40B4-BE49-F238E27FC236}">
                  <a16:creationId xmlns:a16="http://schemas.microsoft.com/office/drawing/2014/main" id="{1D154E89-FA51-BB03-EE3E-C7420DABFF60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A8FA32B-CB8D-5C1D-964D-C4648BD98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296" y="1661191"/>
            <a:ext cx="2699204" cy="202668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7499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GIỚI THIỆU THÀNH VIÊN</a:t>
            </a:r>
            <a:endParaRPr sz="200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84238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20224421 – Bùi Phạm Minh Hoàng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20224464 – Ngô Quang Vinh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20224407 – Ngô Khánh Duy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20224402 – Nguyễn Văn 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20224419 – Nguyễn Tất Đạt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DF565467-7CBD-2EBF-CD4E-12C5557538C1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658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30848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FDE3C45E-F3FC-AB88-9F08-CACA9AEA8071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CHỈ TIÊU KĨ THUẬT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45A31030-ACD4-C55D-62F2-58B9D2C46407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14</a:t>
            </a:r>
          </a:p>
        </p:txBody>
      </p:sp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DD2BE196-1484-8DCE-DEE9-50F7AEF9EBA7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CHỈ TIÊU PHI CHỨC NĂNG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4E9B131-5EE8-B095-76E6-37DB1B78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394704"/>
            <a:ext cx="7172100" cy="317729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đầu ra: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≤ 2m 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0-70dB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Pin (9V-2W) </a:t>
            </a:r>
          </a:p>
          <a:p>
            <a:pPr marL="155575" indent="0">
              <a:lnSpc>
                <a:spcPct val="1500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" name="Google Shape;9706;p77">
            <a:extLst>
              <a:ext uri="{FF2B5EF4-FFF2-40B4-BE49-F238E27FC236}">
                <a16:creationId xmlns:a16="http://schemas.microsoft.com/office/drawing/2014/main" id="{BEFBC5E0-BE4E-7114-D542-0C6E4DC1A53F}"/>
              </a:ext>
            </a:extLst>
          </p:cNvPr>
          <p:cNvGrpSpPr/>
          <p:nvPr/>
        </p:nvGrpSpPr>
        <p:grpSpPr>
          <a:xfrm rot="8045102">
            <a:off x="1409799" y="2005420"/>
            <a:ext cx="165092" cy="170016"/>
            <a:chOff x="6134814" y="3754290"/>
            <a:chExt cx="293891" cy="293845"/>
          </a:xfrm>
        </p:grpSpPr>
        <p:sp>
          <p:nvSpPr>
            <p:cNvPr id="10" name="Google Shape;9707;p77">
              <a:extLst>
                <a:ext uri="{FF2B5EF4-FFF2-40B4-BE49-F238E27FC236}">
                  <a16:creationId xmlns:a16="http://schemas.microsoft.com/office/drawing/2014/main" id="{B6E35211-46E8-9149-5DBA-5A4BACA311FB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08;p77">
              <a:extLst>
                <a:ext uri="{FF2B5EF4-FFF2-40B4-BE49-F238E27FC236}">
                  <a16:creationId xmlns:a16="http://schemas.microsoft.com/office/drawing/2014/main" id="{AA6806EE-390E-31F6-3FBE-53B3040D297D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706;p77">
            <a:extLst>
              <a:ext uri="{FF2B5EF4-FFF2-40B4-BE49-F238E27FC236}">
                <a16:creationId xmlns:a16="http://schemas.microsoft.com/office/drawing/2014/main" id="{5A7B98C0-7167-5BBA-A1EB-CE3ECA340129}"/>
              </a:ext>
            </a:extLst>
          </p:cNvPr>
          <p:cNvGrpSpPr/>
          <p:nvPr/>
        </p:nvGrpSpPr>
        <p:grpSpPr>
          <a:xfrm rot="8045102">
            <a:off x="1400553" y="2413020"/>
            <a:ext cx="165092" cy="170016"/>
            <a:chOff x="6134814" y="3754290"/>
            <a:chExt cx="293891" cy="293845"/>
          </a:xfrm>
        </p:grpSpPr>
        <p:sp>
          <p:nvSpPr>
            <p:cNvPr id="17" name="Google Shape;9707;p77">
              <a:extLst>
                <a:ext uri="{FF2B5EF4-FFF2-40B4-BE49-F238E27FC236}">
                  <a16:creationId xmlns:a16="http://schemas.microsoft.com/office/drawing/2014/main" id="{133EC8EE-2B3B-345E-9479-756943F3E697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08;p77">
              <a:extLst>
                <a:ext uri="{FF2B5EF4-FFF2-40B4-BE49-F238E27FC236}">
                  <a16:creationId xmlns:a16="http://schemas.microsoft.com/office/drawing/2014/main" id="{1D154E89-FA51-BB03-EE3E-C7420DABFF60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A8FA32B-CB8D-5C1D-964D-C4648BD98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296" y="1661191"/>
            <a:ext cx="2699204" cy="202668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grpSp>
        <p:nvGrpSpPr>
          <p:cNvPr id="6" name="Google Shape;9706;p77">
            <a:extLst>
              <a:ext uri="{FF2B5EF4-FFF2-40B4-BE49-F238E27FC236}">
                <a16:creationId xmlns:a16="http://schemas.microsoft.com/office/drawing/2014/main" id="{15993BB2-6CD4-851C-F153-5E93B1833AD8}"/>
              </a:ext>
            </a:extLst>
          </p:cNvPr>
          <p:cNvGrpSpPr/>
          <p:nvPr/>
        </p:nvGrpSpPr>
        <p:grpSpPr>
          <a:xfrm rot="8045102">
            <a:off x="1390517" y="3173626"/>
            <a:ext cx="165092" cy="170016"/>
            <a:chOff x="6134814" y="3754290"/>
            <a:chExt cx="293891" cy="293845"/>
          </a:xfrm>
        </p:grpSpPr>
        <p:sp>
          <p:nvSpPr>
            <p:cNvPr id="9" name="Google Shape;9707;p77">
              <a:extLst>
                <a:ext uri="{FF2B5EF4-FFF2-40B4-BE49-F238E27FC236}">
                  <a16:creationId xmlns:a16="http://schemas.microsoft.com/office/drawing/2014/main" id="{952E6F6B-3EB1-D524-D40E-3A659A877C54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08;p77">
              <a:extLst>
                <a:ext uri="{FF2B5EF4-FFF2-40B4-BE49-F238E27FC236}">
                  <a16:creationId xmlns:a16="http://schemas.microsoft.com/office/drawing/2014/main" id="{C8450435-A9E7-D821-E893-26C89A5D8F85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9706;p77">
            <a:extLst>
              <a:ext uri="{FF2B5EF4-FFF2-40B4-BE49-F238E27FC236}">
                <a16:creationId xmlns:a16="http://schemas.microsoft.com/office/drawing/2014/main" id="{56957BE7-FC05-042A-19B2-A82779B66B4D}"/>
              </a:ext>
            </a:extLst>
          </p:cNvPr>
          <p:cNvGrpSpPr/>
          <p:nvPr/>
        </p:nvGrpSpPr>
        <p:grpSpPr>
          <a:xfrm rot="8045102">
            <a:off x="1400552" y="3532115"/>
            <a:ext cx="165092" cy="170016"/>
            <a:chOff x="6134814" y="3754290"/>
            <a:chExt cx="293891" cy="293845"/>
          </a:xfrm>
        </p:grpSpPr>
        <p:sp>
          <p:nvSpPr>
            <p:cNvPr id="21" name="Google Shape;9707;p77">
              <a:extLst>
                <a:ext uri="{FF2B5EF4-FFF2-40B4-BE49-F238E27FC236}">
                  <a16:creationId xmlns:a16="http://schemas.microsoft.com/office/drawing/2014/main" id="{E5AA0026-59A2-D2E0-68D1-62CAB320F6A0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08;p77">
              <a:extLst>
                <a:ext uri="{FF2B5EF4-FFF2-40B4-BE49-F238E27FC236}">
                  <a16:creationId xmlns:a16="http://schemas.microsoft.com/office/drawing/2014/main" id="{451B3DE1-D8F4-6645-AEB5-A8700DF44576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706;p77">
            <a:extLst>
              <a:ext uri="{FF2B5EF4-FFF2-40B4-BE49-F238E27FC236}">
                <a16:creationId xmlns:a16="http://schemas.microsoft.com/office/drawing/2014/main" id="{D38B91AB-60F4-9CD2-07A5-798AC65035FB}"/>
              </a:ext>
            </a:extLst>
          </p:cNvPr>
          <p:cNvGrpSpPr/>
          <p:nvPr/>
        </p:nvGrpSpPr>
        <p:grpSpPr>
          <a:xfrm rot="8045102">
            <a:off x="1400552" y="3968196"/>
            <a:ext cx="165092" cy="170016"/>
            <a:chOff x="6134814" y="3754290"/>
            <a:chExt cx="293891" cy="293845"/>
          </a:xfrm>
        </p:grpSpPr>
        <p:sp>
          <p:nvSpPr>
            <p:cNvPr id="24" name="Google Shape;9707;p77">
              <a:extLst>
                <a:ext uri="{FF2B5EF4-FFF2-40B4-BE49-F238E27FC236}">
                  <a16:creationId xmlns:a16="http://schemas.microsoft.com/office/drawing/2014/main" id="{CE53D10F-46B1-824C-83D4-E70E3A0A2BFB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08;p77">
              <a:extLst>
                <a:ext uri="{FF2B5EF4-FFF2-40B4-BE49-F238E27FC236}">
                  <a16:creationId xmlns:a16="http://schemas.microsoft.com/office/drawing/2014/main" id="{4B9B27A5-0C43-4046-454E-5342D7A1C687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9706;p77">
            <a:extLst>
              <a:ext uri="{FF2B5EF4-FFF2-40B4-BE49-F238E27FC236}">
                <a16:creationId xmlns:a16="http://schemas.microsoft.com/office/drawing/2014/main" id="{433901F5-0E8F-1E85-4198-0846EA6E4693}"/>
              </a:ext>
            </a:extLst>
          </p:cNvPr>
          <p:cNvGrpSpPr/>
          <p:nvPr/>
        </p:nvGrpSpPr>
        <p:grpSpPr>
          <a:xfrm rot="8045102">
            <a:off x="1402497" y="4349724"/>
            <a:ext cx="165092" cy="170016"/>
            <a:chOff x="6134814" y="3754290"/>
            <a:chExt cx="293891" cy="293845"/>
          </a:xfrm>
        </p:grpSpPr>
        <p:sp>
          <p:nvSpPr>
            <p:cNvPr id="27" name="Google Shape;9707;p77">
              <a:extLst>
                <a:ext uri="{FF2B5EF4-FFF2-40B4-BE49-F238E27FC236}">
                  <a16:creationId xmlns:a16="http://schemas.microsoft.com/office/drawing/2014/main" id="{5B2B575F-9DD3-D5EB-D850-82AC1D31D2B7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08;p77">
              <a:extLst>
                <a:ext uri="{FF2B5EF4-FFF2-40B4-BE49-F238E27FC236}">
                  <a16:creationId xmlns:a16="http://schemas.microsoft.com/office/drawing/2014/main" id="{C81DBE83-807C-E047-5081-E580CE1D5300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86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10716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CHỈ TIÊU </a:t>
            </a:r>
            <a:br>
              <a:rPr lang="en" dirty="0"/>
            </a:br>
            <a:r>
              <a:rPr lang="en" dirty="0"/>
              <a:t>KĨ THUẬT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103103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KHỐI</a:t>
            </a:r>
            <a:br>
              <a:rPr lang="en" dirty="0"/>
            </a:br>
            <a:r>
              <a:rPr lang="en" dirty="0"/>
              <a:t>và TRIỂN KHAI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68992" y="26019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TƯỞNG 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68992" y="180878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186582" y="181621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013894" y="180219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114887" y="2563851"/>
            <a:ext cx="69806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36828D04-2FA5-6DCA-F6C9-52A005BEC53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03</a:t>
            </a:r>
          </a:p>
        </p:txBody>
      </p:sp>
      <p:sp>
        <p:nvSpPr>
          <p:cNvPr id="4" name="Google Shape;185;p40">
            <a:extLst>
              <a:ext uri="{FF2B5EF4-FFF2-40B4-BE49-F238E27FC236}">
                <a16:creationId xmlns:a16="http://schemas.microsoft.com/office/drawing/2014/main" id="{B2E101F9-83D6-81A3-7592-A347A0796442}"/>
              </a:ext>
            </a:extLst>
          </p:cNvPr>
          <p:cNvSpPr txBox="1">
            <a:spLocks/>
          </p:cNvSpPr>
          <p:nvPr/>
        </p:nvSpPr>
        <p:spPr>
          <a:xfrm>
            <a:off x="6175004" y="180187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04</a:t>
            </a:r>
            <a:endParaRPr lang="en" dirty="0"/>
          </a:p>
        </p:txBody>
      </p:sp>
      <p:sp>
        <p:nvSpPr>
          <p:cNvPr id="5" name="Google Shape;183;p40">
            <a:extLst>
              <a:ext uri="{FF2B5EF4-FFF2-40B4-BE49-F238E27FC236}">
                <a16:creationId xmlns:a16="http://schemas.microsoft.com/office/drawing/2014/main" id="{A4874B88-5B34-673F-A654-7BAD0701950E}"/>
              </a:ext>
            </a:extLst>
          </p:cNvPr>
          <p:cNvSpPr txBox="1">
            <a:spLocks/>
          </p:cNvSpPr>
          <p:nvPr/>
        </p:nvSpPr>
        <p:spPr>
          <a:xfrm>
            <a:off x="468992" y="260160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/>
              <a:t>Ý TƯỞNG </a:t>
            </a:r>
            <a:endParaRPr lang="vi-VN" dirty="0"/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B75870EC-F83C-751F-8110-5C28EADB1E47}"/>
              </a:ext>
            </a:extLst>
          </p:cNvPr>
          <p:cNvSpPr txBox="1">
            <a:spLocks/>
          </p:cNvSpPr>
          <p:nvPr/>
        </p:nvSpPr>
        <p:spPr>
          <a:xfrm>
            <a:off x="6175004" y="262853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PHÁT TRIỂN </a:t>
            </a:r>
          </a:p>
        </p:txBody>
      </p:sp>
    </p:spTree>
    <p:extLst>
      <p:ext uri="{BB962C8B-B14F-4D97-AF65-F5344CB8AC3E}">
        <p14:creationId xmlns:p14="http://schemas.microsoft.com/office/powerpoint/2010/main" val="3206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1004251" y="1044826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61" name="Google Shape;178;p40">
            <a:extLst>
              <a:ext uri="{FF2B5EF4-FFF2-40B4-BE49-F238E27FC236}">
                <a16:creationId xmlns:a16="http://schemas.microsoft.com/office/drawing/2014/main" id="{615F1460-3C57-0CC1-033F-24C40F5D4B4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15</a:t>
            </a:r>
          </a:p>
        </p:txBody>
      </p:sp>
      <p:sp>
        <p:nvSpPr>
          <p:cNvPr id="2" name="Google Shape;9427;p75">
            <a:extLst>
              <a:ext uri="{FF2B5EF4-FFF2-40B4-BE49-F238E27FC236}">
                <a16:creationId xmlns:a16="http://schemas.microsoft.com/office/drawing/2014/main" id="{91E32045-9424-4943-1F41-C044F987ADE5}"/>
              </a:ext>
            </a:extLst>
          </p:cNvPr>
          <p:cNvSpPr/>
          <p:nvPr/>
        </p:nvSpPr>
        <p:spPr>
          <a:xfrm>
            <a:off x="2914276" y="1972240"/>
            <a:ext cx="1504415" cy="642565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R3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9445;p75">
            <a:extLst>
              <a:ext uri="{FF2B5EF4-FFF2-40B4-BE49-F238E27FC236}">
                <a16:creationId xmlns:a16="http://schemas.microsoft.com/office/drawing/2014/main" id="{B8B9CE6C-C3A8-1763-F9E2-F87F6187F813}"/>
              </a:ext>
            </a:extLst>
          </p:cNvPr>
          <p:cNvSpPr/>
          <p:nvPr/>
        </p:nvSpPr>
        <p:spPr>
          <a:xfrm>
            <a:off x="1026200" y="1935296"/>
            <a:ext cx="1263937" cy="642566"/>
          </a:xfrm>
          <a:custGeom>
            <a:avLst/>
            <a:gdLst/>
            <a:ahLst/>
            <a:cxnLst/>
            <a:rect l="l" t="t" r="r" b="b"/>
            <a:pathLst>
              <a:path w="49277" h="39990" extrusionOk="0">
                <a:moveTo>
                  <a:pt x="7996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6" y="39989"/>
                </a:cubicBezTo>
                <a:lnTo>
                  <a:pt x="41280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7" y="3580"/>
                  <a:pt x="45697" y="1"/>
                  <a:pt x="41280" y="1"/>
                </a:cubicBezTo>
                <a:close/>
              </a:path>
            </a:pathLst>
          </a:custGeom>
          <a:noFill/>
          <a:ln w="9525" cap="flat" cmpd="sng">
            <a:solidFill>
              <a:srgbClr val="657E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Pin 9V-2W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470;p75">
            <a:extLst>
              <a:ext uri="{FF2B5EF4-FFF2-40B4-BE49-F238E27FC236}">
                <a16:creationId xmlns:a16="http://schemas.microsoft.com/office/drawing/2014/main" id="{0D32E062-23C3-D3DE-51AC-CC5DFAA5A433}"/>
              </a:ext>
            </a:extLst>
          </p:cNvPr>
          <p:cNvSpPr/>
          <p:nvPr/>
        </p:nvSpPr>
        <p:spPr>
          <a:xfrm>
            <a:off x="3034490" y="3728744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siêu âm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478;p75">
            <a:extLst>
              <a:ext uri="{FF2B5EF4-FFF2-40B4-BE49-F238E27FC236}">
                <a16:creationId xmlns:a16="http://schemas.microsoft.com/office/drawing/2014/main" id="{55DFF9DC-B1B5-D5B3-7A5C-F32E84AAF5D5}"/>
              </a:ext>
            </a:extLst>
          </p:cNvPr>
          <p:cNvSpPr/>
          <p:nvPr/>
        </p:nvSpPr>
        <p:spPr>
          <a:xfrm>
            <a:off x="6302310" y="1984660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E25A29-8A61-1C21-09A1-E63665D171EE}"/>
              </a:ext>
            </a:extLst>
          </p:cNvPr>
          <p:cNvCxnSpPr>
            <a:cxnSpLocks/>
          </p:cNvCxnSpPr>
          <p:nvPr/>
        </p:nvCxnSpPr>
        <p:spPr>
          <a:xfrm>
            <a:off x="2327977" y="2293522"/>
            <a:ext cx="586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F5B206-AAF1-4A6F-735E-5639E9CFEF30}"/>
              </a:ext>
            </a:extLst>
          </p:cNvPr>
          <p:cNvCxnSpPr>
            <a:cxnSpLocks/>
          </p:cNvCxnSpPr>
          <p:nvPr/>
        </p:nvCxnSpPr>
        <p:spPr>
          <a:xfrm flipV="1">
            <a:off x="3782294" y="2614805"/>
            <a:ext cx="0" cy="105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0A00CA-F9B7-63A7-2876-A9A060D1D5E5}"/>
              </a:ext>
            </a:extLst>
          </p:cNvPr>
          <p:cNvCxnSpPr>
            <a:cxnSpLocks/>
          </p:cNvCxnSpPr>
          <p:nvPr/>
        </p:nvCxnSpPr>
        <p:spPr>
          <a:xfrm>
            <a:off x="3375102" y="2614805"/>
            <a:ext cx="0" cy="10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E7B348-717A-389C-A518-10DEC1D582B9}"/>
              </a:ext>
            </a:extLst>
          </p:cNvPr>
          <p:cNvCxnSpPr>
            <a:cxnSpLocks/>
          </p:cNvCxnSpPr>
          <p:nvPr/>
        </p:nvCxnSpPr>
        <p:spPr>
          <a:xfrm flipV="1">
            <a:off x="4418691" y="2292437"/>
            <a:ext cx="1883619" cy="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8E1071-1B24-8799-013D-604A98AD05CA}"/>
              </a:ext>
            </a:extLst>
          </p:cNvPr>
          <p:cNvSpPr txBox="1"/>
          <p:nvPr/>
        </p:nvSpPr>
        <p:spPr>
          <a:xfrm>
            <a:off x="4418691" y="198466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C000"/>
                </a:solidFill>
              </a:rPr>
              <a:t>Khoảng cách &lt;=200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58" name="Google Shape;9427;p75">
            <a:extLst>
              <a:ext uri="{FF2B5EF4-FFF2-40B4-BE49-F238E27FC236}">
                <a16:creationId xmlns:a16="http://schemas.microsoft.com/office/drawing/2014/main" id="{6DBA3836-8FBD-FFEF-8121-988FB3618CD5}"/>
              </a:ext>
            </a:extLst>
          </p:cNvPr>
          <p:cNvSpPr/>
          <p:nvPr/>
        </p:nvSpPr>
        <p:spPr>
          <a:xfrm>
            <a:off x="1318915" y="1556757"/>
            <a:ext cx="1504415" cy="584833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R3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duino UNO R3 Chíp dán - Điện Tử Chip Việt">
            <a:extLst>
              <a:ext uri="{FF2B5EF4-FFF2-40B4-BE49-F238E27FC236}">
                <a16:creationId xmlns:a16="http://schemas.microsoft.com/office/drawing/2014/main" id="{B205FCC2-3025-7228-00E9-C4CD3B9B2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4" b="12620"/>
          <a:stretch/>
        </p:blipFill>
        <p:spPr bwMode="auto">
          <a:xfrm>
            <a:off x="1011901" y="2326558"/>
            <a:ext cx="2118444" cy="14942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5A9F89-7B4C-0F2B-6829-4372DE81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38563"/>
              </p:ext>
            </p:extLst>
          </p:nvPr>
        </p:nvGraphicFramePr>
        <p:xfrm>
          <a:off x="3508917" y="914459"/>
          <a:ext cx="4832195" cy="3481516"/>
        </p:xfrm>
        <a:graphic>
          <a:graphicData uri="http://schemas.openxmlformats.org/drawingml/2006/table">
            <a:tbl>
              <a:tblPr firstRow="1" firstCol="1" bandRow="1">
                <a:effectLst>
                  <a:innerShdw blurRad="114300">
                    <a:prstClr val="black"/>
                  </a:innerShdw>
                </a:effectLst>
                <a:tableStyleId>{6F9A7602-D48B-4EE7-B988-5BF6964E214A}</a:tableStyleId>
              </a:tblPr>
              <a:tblGrid>
                <a:gridCol w="2962979">
                  <a:extLst>
                    <a:ext uri="{9D8B030D-6E8A-4147-A177-3AD203B41FA5}">
                      <a16:colId xmlns:a16="http://schemas.microsoft.com/office/drawing/2014/main" val="3135325126"/>
                    </a:ext>
                  </a:extLst>
                </a:gridCol>
                <a:gridCol w="1869216">
                  <a:extLst>
                    <a:ext uri="{9D8B030D-6E8A-4147-A177-3AD203B41FA5}">
                      <a16:colId xmlns:a16="http://schemas.microsoft.com/office/drawing/2014/main" val="509864795"/>
                    </a:ext>
                  </a:extLst>
                </a:gridCol>
              </a:tblGrid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điều khiển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ATmega328P</a:t>
                      </a: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295356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 áp hoạt động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63946"/>
                  </a:ext>
                </a:extLst>
              </a:tr>
              <a:tr h="366698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Điện áp vào khuyên dùng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7-12V​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33370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Điện áp vào giới hạn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6-20V​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391079"/>
                  </a:ext>
                </a:extLst>
              </a:tr>
              <a:tr h="291937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I/O pins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(6 pins PWM output)​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850151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PWM Digital pins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700109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Analog Input pins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1877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 độ dòng điện trên mỗi I/O pin​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mA​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72144"/>
                  </a:ext>
                </a:extLst>
              </a:tr>
              <a:tr h="361439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 độ dòng điện trên mỗi pin 3,3V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mA​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81022"/>
                  </a:ext>
                </a:extLst>
              </a:tr>
              <a:tr h="28517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 memory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KB (ATmega328P)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327615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SRAM​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KB (ATmega328P)​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16236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EEPROM​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KB (ATmega328P)​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434357"/>
                  </a:ext>
                </a:extLst>
              </a:tr>
              <a:tr h="23576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Tốc độ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MHz​</a:t>
                      </a:r>
                      <a:endParaRPr lang="en-US" sz="1500" b="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80397"/>
                  </a:ext>
                </a:extLst>
              </a:tr>
            </a:tbl>
          </a:graphicData>
        </a:graphic>
      </p:graphicFrame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22B88FA5-AE46-3F27-5E0D-6E86D235CA95}"/>
              </a:ext>
            </a:extLst>
          </p:cNvPr>
          <p:cNvSpPr txBox="1">
            <a:spLocks/>
          </p:cNvSpPr>
          <p:nvPr/>
        </p:nvSpPr>
        <p:spPr>
          <a:xfrm>
            <a:off x="3538497" y="4479074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5617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938500" y="907774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58" name="Google Shape;9427;p75">
            <a:extLst>
              <a:ext uri="{FF2B5EF4-FFF2-40B4-BE49-F238E27FC236}">
                <a16:creationId xmlns:a16="http://schemas.microsoft.com/office/drawing/2014/main" id="{6DBA3836-8FBD-FFEF-8121-988FB3618CD5}"/>
              </a:ext>
            </a:extLst>
          </p:cNvPr>
          <p:cNvSpPr/>
          <p:nvPr/>
        </p:nvSpPr>
        <p:spPr>
          <a:xfrm>
            <a:off x="1318915" y="1556757"/>
            <a:ext cx="1504415" cy="584833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R3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duino UNO R3 Chíp dán - Điện Tử Chip Việt">
            <a:extLst>
              <a:ext uri="{FF2B5EF4-FFF2-40B4-BE49-F238E27FC236}">
                <a16:creationId xmlns:a16="http://schemas.microsoft.com/office/drawing/2014/main" id="{B205FCC2-3025-7228-00E9-C4CD3B9B2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4" b="12620"/>
          <a:stretch/>
        </p:blipFill>
        <p:spPr bwMode="auto">
          <a:xfrm>
            <a:off x="1011901" y="2326558"/>
            <a:ext cx="2118444" cy="14942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5A9F89-7B4C-0F2B-6829-4372DE81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628329"/>
              </p:ext>
            </p:extLst>
          </p:nvPr>
        </p:nvGraphicFramePr>
        <p:xfrm>
          <a:off x="3601276" y="2145328"/>
          <a:ext cx="4824761" cy="852843"/>
        </p:xfrm>
        <a:graphic>
          <a:graphicData uri="http://schemas.openxmlformats.org/drawingml/2006/table">
            <a:tbl>
              <a:tblPr firstRow="1" firstCol="1" bandRow="1">
                <a:effectLst>
                  <a:innerShdw blurRad="114300">
                    <a:prstClr val="black"/>
                  </a:innerShdw>
                </a:effectLst>
                <a:tableStyleId>{6F9A7602-D48B-4EE7-B988-5BF6964E214A}</a:tableStyleId>
              </a:tblPr>
              <a:tblGrid>
                <a:gridCol w="2503136">
                  <a:extLst>
                    <a:ext uri="{9D8B030D-6E8A-4147-A177-3AD203B41FA5}">
                      <a16:colId xmlns:a16="http://schemas.microsoft.com/office/drawing/2014/main" val="3135325126"/>
                    </a:ext>
                  </a:extLst>
                </a:gridCol>
                <a:gridCol w="2321625">
                  <a:extLst>
                    <a:ext uri="{9D8B030D-6E8A-4147-A177-3AD203B41FA5}">
                      <a16:colId xmlns:a16="http://schemas.microsoft.com/office/drawing/2014/main" val="509864795"/>
                    </a:ext>
                  </a:extLst>
                </a:gridCol>
              </a:tblGrid>
              <a:tr h="256017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dài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68,6mm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295356"/>
                  </a:ext>
                </a:extLst>
              </a:tr>
              <a:tr h="256017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Chiều rộng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53,4mm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63946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Trọng lượng</a:t>
                      </a: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</a:pPr>
                      <a:r>
                        <a:rPr lang="en-US" sz="1500" b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25g​</a:t>
                      </a:r>
                      <a:endParaRPr lang="en-US" sz="1500" b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33370"/>
                  </a:ext>
                </a:extLst>
              </a:tr>
            </a:tbl>
          </a:graphicData>
        </a:graphic>
      </p:graphicFrame>
      <p:sp>
        <p:nvSpPr>
          <p:cNvPr id="6" name="Google Shape;178;p40">
            <a:extLst>
              <a:ext uri="{FF2B5EF4-FFF2-40B4-BE49-F238E27FC236}">
                <a16:creationId xmlns:a16="http://schemas.microsoft.com/office/drawing/2014/main" id="{3A687FF0-4C17-E3AA-A9E0-40E31A2157BB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0622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961122" y="864303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61" name="Google Shape;178;p40">
            <a:extLst>
              <a:ext uri="{FF2B5EF4-FFF2-40B4-BE49-F238E27FC236}">
                <a16:creationId xmlns:a16="http://schemas.microsoft.com/office/drawing/2014/main" id="{615F1460-3C57-0CC1-033F-24C40F5D4B4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15</a:t>
            </a:r>
          </a:p>
        </p:txBody>
      </p:sp>
      <p:sp>
        <p:nvSpPr>
          <p:cNvPr id="2" name="Google Shape;9427;p75">
            <a:extLst>
              <a:ext uri="{FF2B5EF4-FFF2-40B4-BE49-F238E27FC236}">
                <a16:creationId xmlns:a16="http://schemas.microsoft.com/office/drawing/2014/main" id="{EF2D5134-80E3-6CC7-65C5-2D94DBE9BA53}"/>
              </a:ext>
            </a:extLst>
          </p:cNvPr>
          <p:cNvSpPr/>
          <p:nvPr/>
        </p:nvSpPr>
        <p:spPr>
          <a:xfrm>
            <a:off x="2914276" y="1972240"/>
            <a:ext cx="1504415" cy="642565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R3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445;p75">
            <a:extLst>
              <a:ext uri="{FF2B5EF4-FFF2-40B4-BE49-F238E27FC236}">
                <a16:creationId xmlns:a16="http://schemas.microsoft.com/office/drawing/2014/main" id="{6623546E-8A7A-DC4E-9599-2759D0E26971}"/>
              </a:ext>
            </a:extLst>
          </p:cNvPr>
          <p:cNvSpPr/>
          <p:nvPr/>
        </p:nvSpPr>
        <p:spPr>
          <a:xfrm>
            <a:off x="1026200" y="1935296"/>
            <a:ext cx="1263937" cy="642566"/>
          </a:xfrm>
          <a:custGeom>
            <a:avLst/>
            <a:gdLst/>
            <a:ahLst/>
            <a:cxnLst/>
            <a:rect l="l" t="t" r="r" b="b"/>
            <a:pathLst>
              <a:path w="49277" h="39990" extrusionOk="0">
                <a:moveTo>
                  <a:pt x="7996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6" y="39989"/>
                </a:cubicBezTo>
                <a:lnTo>
                  <a:pt x="41280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7" y="3580"/>
                  <a:pt x="45697" y="1"/>
                  <a:pt x="41280" y="1"/>
                </a:cubicBezTo>
                <a:close/>
              </a:path>
            </a:pathLst>
          </a:custGeom>
          <a:noFill/>
          <a:ln w="9525" cap="flat" cmpd="sng">
            <a:solidFill>
              <a:srgbClr val="657E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Pin 9V-2W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470;p75">
            <a:extLst>
              <a:ext uri="{FF2B5EF4-FFF2-40B4-BE49-F238E27FC236}">
                <a16:creationId xmlns:a16="http://schemas.microsoft.com/office/drawing/2014/main" id="{912F65F0-8ADA-4CB1-015C-2B308D20ED53}"/>
              </a:ext>
            </a:extLst>
          </p:cNvPr>
          <p:cNvSpPr/>
          <p:nvPr/>
        </p:nvSpPr>
        <p:spPr>
          <a:xfrm>
            <a:off x="3034490" y="3728744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siêu âm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478;p75">
            <a:extLst>
              <a:ext uri="{FF2B5EF4-FFF2-40B4-BE49-F238E27FC236}">
                <a16:creationId xmlns:a16="http://schemas.microsoft.com/office/drawing/2014/main" id="{A9EB0C79-4DAF-ABD6-9026-248FC6A09495}"/>
              </a:ext>
            </a:extLst>
          </p:cNvPr>
          <p:cNvSpPr/>
          <p:nvPr/>
        </p:nvSpPr>
        <p:spPr>
          <a:xfrm>
            <a:off x="6302310" y="1984660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ED4BC7-9DA8-173B-E6B8-185CEE055A26}"/>
              </a:ext>
            </a:extLst>
          </p:cNvPr>
          <p:cNvCxnSpPr>
            <a:cxnSpLocks/>
          </p:cNvCxnSpPr>
          <p:nvPr/>
        </p:nvCxnSpPr>
        <p:spPr>
          <a:xfrm>
            <a:off x="2327977" y="2293522"/>
            <a:ext cx="586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AACF96-7AD1-A579-95BE-BE3E6EDA53D6}"/>
              </a:ext>
            </a:extLst>
          </p:cNvPr>
          <p:cNvCxnSpPr>
            <a:cxnSpLocks/>
          </p:cNvCxnSpPr>
          <p:nvPr/>
        </p:nvCxnSpPr>
        <p:spPr>
          <a:xfrm flipV="1">
            <a:off x="3782294" y="2614805"/>
            <a:ext cx="0" cy="105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A3221-F83D-254F-14BD-CE556C2CAF5F}"/>
              </a:ext>
            </a:extLst>
          </p:cNvPr>
          <p:cNvCxnSpPr>
            <a:cxnSpLocks/>
          </p:cNvCxnSpPr>
          <p:nvPr/>
        </p:nvCxnSpPr>
        <p:spPr>
          <a:xfrm>
            <a:off x="3375102" y="2614805"/>
            <a:ext cx="0" cy="10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3DAC9D-B4FF-FE0B-95D1-E3077DFCEF82}"/>
              </a:ext>
            </a:extLst>
          </p:cNvPr>
          <p:cNvCxnSpPr>
            <a:cxnSpLocks/>
          </p:cNvCxnSpPr>
          <p:nvPr/>
        </p:nvCxnSpPr>
        <p:spPr>
          <a:xfrm flipV="1">
            <a:off x="4418691" y="2292437"/>
            <a:ext cx="1883619" cy="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FFB688-C6E2-AB96-1F1D-029D4B3A593E}"/>
              </a:ext>
            </a:extLst>
          </p:cNvPr>
          <p:cNvSpPr txBox="1"/>
          <p:nvPr/>
        </p:nvSpPr>
        <p:spPr>
          <a:xfrm>
            <a:off x="4418691" y="198466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C000"/>
                </a:solidFill>
              </a:rPr>
              <a:t>Khoảng cách &lt;=200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2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22" name="Google Shape;9470;p75">
            <a:extLst>
              <a:ext uri="{FF2B5EF4-FFF2-40B4-BE49-F238E27FC236}">
                <a16:creationId xmlns:a16="http://schemas.microsoft.com/office/drawing/2014/main" id="{42D35A60-EEBB-67DB-D827-0212739E19CB}"/>
              </a:ext>
            </a:extLst>
          </p:cNvPr>
          <p:cNvSpPr/>
          <p:nvPr/>
        </p:nvSpPr>
        <p:spPr>
          <a:xfrm>
            <a:off x="1425774" y="1541275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siêu âm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ảm biến siêu âm là gì? Cấu tạo và nguyên lý hoạt động - Điện tử số sáng tạo">
            <a:extLst>
              <a:ext uri="{FF2B5EF4-FFF2-40B4-BE49-F238E27FC236}">
                <a16:creationId xmlns:a16="http://schemas.microsoft.com/office/drawing/2014/main" id="{CBFECCF2-63A9-10D7-3282-44C35FE1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" y="2333242"/>
            <a:ext cx="2238537" cy="14953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1F7D3E2-0915-81F4-49F3-49638EBA7CA0}"/>
              </a:ext>
            </a:extLst>
          </p:cNvPr>
          <p:cNvSpPr txBox="1">
            <a:spLocks/>
          </p:cNvSpPr>
          <p:nvPr/>
        </p:nvSpPr>
        <p:spPr>
          <a:xfrm>
            <a:off x="3813716" y="1238590"/>
            <a:ext cx="4296883" cy="317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-  Chỉ tiêu chức năng: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Input: tín hiệu sóng âm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Output: tín hiệu analog (khoảng cách)</a:t>
            </a: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Chỉ tiêu phi chức năng: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Điện áp hoạt động 5V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Điện năng tiêu thụ 10 – 40mA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Kích thước 43</a:t>
            </a: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mm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Google Shape;178;p40">
            <a:extLst>
              <a:ext uri="{FF2B5EF4-FFF2-40B4-BE49-F238E27FC236}">
                <a16:creationId xmlns:a16="http://schemas.microsoft.com/office/drawing/2014/main" id="{E8E7A71C-FD54-0222-4069-9627BF36E734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3363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1026200" y="975990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58" name="Google Shape;9427;p75">
            <a:extLst>
              <a:ext uri="{FF2B5EF4-FFF2-40B4-BE49-F238E27FC236}">
                <a16:creationId xmlns:a16="http://schemas.microsoft.com/office/drawing/2014/main" id="{6DBA3836-8FBD-FFEF-8121-988FB3618CD5}"/>
              </a:ext>
            </a:extLst>
          </p:cNvPr>
          <p:cNvSpPr/>
          <p:nvPr/>
        </p:nvSpPr>
        <p:spPr>
          <a:xfrm>
            <a:off x="2914276" y="1972240"/>
            <a:ext cx="1504415" cy="642565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R3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9445;p75">
            <a:extLst>
              <a:ext uri="{FF2B5EF4-FFF2-40B4-BE49-F238E27FC236}">
                <a16:creationId xmlns:a16="http://schemas.microsoft.com/office/drawing/2014/main" id="{27F74FA9-803E-2BF3-7040-25D011AC5FE0}"/>
              </a:ext>
            </a:extLst>
          </p:cNvPr>
          <p:cNvSpPr/>
          <p:nvPr/>
        </p:nvSpPr>
        <p:spPr>
          <a:xfrm>
            <a:off x="1026200" y="1935296"/>
            <a:ext cx="1263937" cy="642566"/>
          </a:xfrm>
          <a:custGeom>
            <a:avLst/>
            <a:gdLst/>
            <a:ahLst/>
            <a:cxnLst/>
            <a:rect l="l" t="t" r="r" b="b"/>
            <a:pathLst>
              <a:path w="49277" h="39990" extrusionOk="0">
                <a:moveTo>
                  <a:pt x="7996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6" y="39989"/>
                </a:cubicBezTo>
                <a:lnTo>
                  <a:pt x="41280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7" y="3580"/>
                  <a:pt x="45697" y="1"/>
                  <a:pt x="41280" y="1"/>
                </a:cubicBezTo>
                <a:close/>
              </a:path>
            </a:pathLst>
          </a:custGeom>
          <a:noFill/>
          <a:ln w="9525" cap="flat" cmpd="sng">
            <a:solidFill>
              <a:srgbClr val="657E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Pin 9V-2W</a:t>
            </a:r>
            <a:endParaRPr sz="17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9470;p75">
            <a:extLst>
              <a:ext uri="{FF2B5EF4-FFF2-40B4-BE49-F238E27FC236}">
                <a16:creationId xmlns:a16="http://schemas.microsoft.com/office/drawing/2014/main" id="{42D35A60-EEBB-67DB-D827-0212739E19CB}"/>
              </a:ext>
            </a:extLst>
          </p:cNvPr>
          <p:cNvSpPr/>
          <p:nvPr/>
        </p:nvSpPr>
        <p:spPr>
          <a:xfrm>
            <a:off x="3034490" y="3728744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siêu âm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9478;p75">
            <a:extLst>
              <a:ext uri="{FF2B5EF4-FFF2-40B4-BE49-F238E27FC236}">
                <a16:creationId xmlns:a16="http://schemas.microsoft.com/office/drawing/2014/main" id="{8EF115B5-8F36-F910-B13D-245285C8AB5D}"/>
              </a:ext>
            </a:extLst>
          </p:cNvPr>
          <p:cNvSpPr/>
          <p:nvPr/>
        </p:nvSpPr>
        <p:spPr>
          <a:xfrm>
            <a:off x="6302310" y="1984660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178;p40">
            <a:extLst>
              <a:ext uri="{FF2B5EF4-FFF2-40B4-BE49-F238E27FC236}">
                <a16:creationId xmlns:a16="http://schemas.microsoft.com/office/drawing/2014/main" id="{615F1460-3C57-0CC1-033F-24C40F5D4B4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BC30A0-EA78-FD04-BD43-422DEF45362B}"/>
              </a:ext>
            </a:extLst>
          </p:cNvPr>
          <p:cNvCxnSpPr>
            <a:cxnSpLocks/>
          </p:cNvCxnSpPr>
          <p:nvPr/>
        </p:nvCxnSpPr>
        <p:spPr>
          <a:xfrm>
            <a:off x="2327977" y="2293522"/>
            <a:ext cx="586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F5E5F-0801-BF21-4072-757A9D549F1B}"/>
              </a:ext>
            </a:extLst>
          </p:cNvPr>
          <p:cNvCxnSpPr>
            <a:cxnSpLocks/>
          </p:cNvCxnSpPr>
          <p:nvPr/>
        </p:nvCxnSpPr>
        <p:spPr>
          <a:xfrm flipV="1">
            <a:off x="3782294" y="2614805"/>
            <a:ext cx="0" cy="105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D3A579-780F-6632-EDC1-2AB8E4E57B32}"/>
              </a:ext>
            </a:extLst>
          </p:cNvPr>
          <p:cNvCxnSpPr>
            <a:cxnSpLocks/>
          </p:cNvCxnSpPr>
          <p:nvPr/>
        </p:nvCxnSpPr>
        <p:spPr>
          <a:xfrm>
            <a:off x="3375102" y="2614805"/>
            <a:ext cx="0" cy="10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2D0EA5-D90B-4ADF-BF58-89AC0E7130FE}"/>
              </a:ext>
            </a:extLst>
          </p:cNvPr>
          <p:cNvCxnSpPr>
            <a:cxnSpLocks/>
          </p:cNvCxnSpPr>
          <p:nvPr/>
        </p:nvCxnSpPr>
        <p:spPr>
          <a:xfrm flipV="1">
            <a:off x="4418691" y="2292437"/>
            <a:ext cx="1883619" cy="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FE13B7-6E98-7060-93F4-9AB7D497E083}"/>
              </a:ext>
            </a:extLst>
          </p:cNvPr>
          <p:cNvSpPr txBox="1"/>
          <p:nvPr/>
        </p:nvSpPr>
        <p:spPr>
          <a:xfrm>
            <a:off x="4418691" y="198466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C000"/>
                </a:solidFill>
              </a:rPr>
              <a:t>Khoảng cách &lt;=200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6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37074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3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0757378C-65F0-05B4-D3AB-8B31D72EFE4F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SƠ ĐỒ KHỐI VÀ TRIỂN KHAI</a:t>
            </a:r>
          </a:p>
        </p:txBody>
      </p: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C39DC351-B5EA-9557-75AF-A9B9982E9A63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SƠ ĐỒ KHỐI</a:t>
            </a:r>
          </a:p>
        </p:txBody>
      </p:sp>
      <p:sp>
        <p:nvSpPr>
          <p:cNvPr id="22" name="Google Shape;9470;p75">
            <a:extLst>
              <a:ext uri="{FF2B5EF4-FFF2-40B4-BE49-F238E27FC236}">
                <a16:creationId xmlns:a16="http://schemas.microsoft.com/office/drawing/2014/main" id="{42D35A60-EEBB-67DB-D827-0212739E19CB}"/>
              </a:ext>
            </a:extLst>
          </p:cNvPr>
          <p:cNvSpPr/>
          <p:nvPr/>
        </p:nvSpPr>
        <p:spPr>
          <a:xfrm>
            <a:off x="1425774" y="1541275"/>
            <a:ext cx="1263988" cy="642533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endParaRPr sz="17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1F7D3E2-0915-81F4-49F3-49638EBA7CA0}"/>
              </a:ext>
            </a:extLst>
          </p:cNvPr>
          <p:cNvSpPr txBox="1">
            <a:spLocks/>
          </p:cNvSpPr>
          <p:nvPr/>
        </p:nvSpPr>
        <p:spPr>
          <a:xfrm>
            <a:off x="3813716" y="1238590"/>
            <a:ext cx="4296883" cy="317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Input: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Output: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3,5 - 5V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25mA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Dải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2300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± 500Hz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098" name="Picture 2" descr="Còi buzz thụ động 5V - Nshop">
            <a:extLst>
              <a:ext uri="{FF2B5EF4-FFF2-40B4-BE49-F238E27FC236}">
                <a16:creationId xmlns:a16="http://schemas.microsoft.com/office/drawing/2014/main" id="{DFCDBD53-A6F5-1201-AF6D-40B387C0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55" y="2326558"/>
            <a:ext cx="2088530" cy="20885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50723BFA-6654-4FFF-BA97-F5B2BB58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3606B544-82F0-EBF7-6519-73395B783365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7480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SƠ ĐỒ MẠCH ĐIỆN</a:t>
            </a:r>
            <a:r>
              <a:rPr lang="en" sz="2000" dirty="0"/>
              <a:t> </a:t>
            </a:r>
            <a:endParaRPr sz="2000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47739" y="476027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3978510B-B771-B219-2574-DAC622F4A2FD}"/>
              </a:ext>
            </a:extLst>
          </p:cNvPr>
          <p:cNvSpPr txBox="1">
            <a:spLocks/>
          </p:cNvSpPr>
          <p:nvPr/>
        </p:nvSpPr>
        <p:spPr>
          <a:xfrm>
            <a:off x="938500" y="9144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CBC4192F-D662-EA3D-4C10-1EFA315D99C7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597BF-22EF-6538-7E6A-89BF9458A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74" y="1223117"/>
            <a:ext cx="6022204" cy="3125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09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10716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CHỈ TIÊU </a:t>
            </a:r>
            <a:br>
              <a:rPr lang="en" dirty="0"/>
            </a:br>
            <a:r>
              <a:rPr lang="en" dirty="0"/>
              <a:t>KĨ THUẬT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103103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KHỐI</a:t>
            </a:r>
            <a:br>
              <a:rPr lang="en" dirty="0"/>
            </a:br>
            <a:r>
              <a:rPr lang="en" dirty="0"/>
              <a:t>và TRIỂN KHAI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68992" y="26019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TƯỞNG 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68992" y="180878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186582" y="181621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013894" y="180219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114887" y="2563851"/>
            <a:ext cx="69806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36828D04-2FA5-6DCA-F6C9-52A005BEC53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03</a:t>
            </a:r>
          </a:p>
        </p:txBody>
      </p:sp>
      <p:sp>
        <p:nvSpPr>
          <p:cNvPr id="4" name="Google Shape;185;p40">
            <a:extLst>
              <a:ext uri="{FF2B5EF4-FFF2-40B4-BE49-F238E27FC236}">
                <a16:creationId xmlns:a16="http://schemas.microsoft.com/office/drawing/2014/main" id="{B2E101F9-83D6-81A3-7592-A347A0796442}"/>
              </a:ext>
            </a:extLst>
          </p:cNvPr>
          <p:cNvSpPr txBox="1">
            <a:spLocks/>
          </p:cNvSpPr>
          <p:nvPr/>
        </p:nvSpPr>
        <p:spPr>
          <a:xfrm>
            <a:off x="6175004" y="180187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04</a:t>
            </a:r>
            <a:endParaRPr lang="en" dirty="0"/>
          </a:p>
        </p:txBody>
      </p:sp>
      <p:sp>
        <p:nvSpPr>
          <p:cNvPr id="5" name="Google Shape;183;p40">
            <a:extLst>
              <a:ext uri="{FF2B5EF4-FFF2-40B4-BE49-F238E27FC236}">
                <a16:creationId xmlns:a16="http://schemas.microsoft.com/office/drawing/2014/main" id="{A4874B88-5B34-673F-A654-7BAD0701950E}"/>
              </a:ext>
            </a:extLst>
          </p:cNvPr>
          <p:cNvSpPr txBox="1">
            <a:spLocks/>
          </p:cNvSpPr>
          <p:nvPr/>
        </p:nvSpPr>
        <p:spPr>
          <a:xfrm>
            <a:off x="468992" y="260160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/>
              <a:t>Ý TƯỞNG </a:t>
            </a:r>
            <a:endParaRPr lang="vi-VN" dirty="0"/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B75870EC-F83C-751F-8110-5C28EADB1E47}"/>
              </a:ext>
            </a:extLst>
          </p:cNvPr>
          <p:cNvSpPr txBox="1">
            <a:spLocks/>
          </p:cNvSpPr>
          <p:nvPr/>
        </p:nvSpPr>
        <p:spPr>
          <a:xfrm>
            <a:off x="6175004" y="262853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PHÁT TRIỂN </a:t>
            </a:r>
          </a:p>
        </p:txBody>
      </p:sp>
    </p:spTree>
    <p:extLst>
      <p:ext uri="{BB962C8B-B14F-4D97-AF65-F5344CB8AC3E}">
        <p14:creationId xmlns:p14="http://schemas.microsoft.com/office/powerpoint/2010/main" val="41084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3755-3B97-8562-DDAF-17EEA5C6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6" y="2146036"/>
            <a:ext cx="5735700" cy="941400"/>
          </a:xfrm>
        </p:spPr>
        <p:txBody>
          <a:bodyPr/>
          <a:lstStyle/>
          <a:p>
            <a:r>
              <a:rPr lang="vi-VN" dirty="0"/>
              <a:t>VI MẠCH</a:t>
            </a:r>
            <a:endParaRPr lang="en-US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CB00B2E4-BDA3-D1BC-83FC-6388FBC6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91" y="0"/>
            <a:ext cx="6460274" cy="51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B14C-CF9F-0104-B9D4-EB5FF59E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C173C-F301-F9DD-DFC7-55AE6C01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13" y="996846"/>
            <a:ext cx="6740973" cy="37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10716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CHỈ TIÊU </a:t>
            </a:r>
            <a:br>
              <a:rPr lang="en" dirty="0"/>
            </a:br>
            <a:r>
              <a:rPr lang="en" dirty="0"/>
              <a:t>KĨ THUẬT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103103" y="27858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KHỐI</a:t>
            </a:r>
            <a:br>
              <a:rPr lang="en" dirty="0"/>
            </a:br>
            <a:r>
              <a:rPr lang="en" dirty="0"/>
              <a:t>và TRIỂN KHAI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68992" y="26019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TƯỞNG </a:t>
            </a:r>
            <a:endParaRPr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68992" y="180878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186582" y="181621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013894" y="180219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114887" y="2563851"/>
            <a:ext cx="69806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36828D04-2FA5-6DCA-F6C9-52A005BEC533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03</a:t>
            </a:r>
          </a:p>
        </p:txBody>
      </p:sp>
      <p:sp>
        <p:nvSpPr>
          <p:cNvPr id="4" name="Google Shape;185;p40">
            <a:extLst>
              <a:ext uri="{FF2B5EF4-FFF2-40B4-BE49-F238E27FC236}">
                <a16:creationId xmlns:a16="http://schemas.microsoft.com/office/drawing/2014/main" id="{B2E101F9-83D6-81A3-7592-A347A0796442}"/>
              </a:ext>
            </a:extLst>
          </p:cNvPr>
          <p:cNvSpPr txBox="1">
            <a:spLocks/>
          </p:cNvSpPr>
          <p:nvPr/>
        </p:nvSpPr>
        <p:spPr>
          <a:xfrm>
            <a:off x="6175004" y="180187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04</a:t>
            </a:r>
            <a:endParaRPr lang="en" dirty="0"/>
          </a:p>
        </p:txBody>
      </p:sp>
      <p:sp>
        <p:nvSpPr>
          <p:cNvPr id="5" name="Google Shape;183;p40">
            <a:extLst>
              <a:ext uri="{FF2B5EF4-FFF2-40B4-BE49-F238E27FC236}">
                <a16:creationId xmlns:a16="http://schemas.microsoft.com/office/drawing/2014/main" id="{A4874B88-5B34-673F-A654-7BAD0701950E}"/>
              </a:ext>
            </a:extLst>
          </p:cNvPr>
          <p:cNvSpPr txBox="1">
            <a:spLocks/>
          </p:cNvSpPr>
          <p:nvPr/>
        </p:nvSpPr>
        <p:spPr>
          <a:xfrm>
            <a:off x="468992" y="260160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/>
              <a:t>Ý TƯỞNG </a:t>
            </a:r>
            <a:endParaRPr lang="vi-VN" dirty="0"/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B75870EC-F83C-751F-8110-5C28EADB1E47}"/>
              </a:ext>
            </a:extLst>
          </p:cNvPr>
          <p:cNvSpPr txBox="1">
            <a:spLocks/>
          </p:cNvSpPr>
          <p:nvPr/>
        </p:nvSpPr>
        <p:spPr>
          <a:xfrm>
            <a:off x="6175004" y="262853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PHÁT TRIỂN </a:t>
            </a:r>
          </a:p>
        </p:txBody>
      </p:sp>
    </p:spTree>
    <p:extLst>
      <p:ext uri="{BB962C8B-B14F-4D97-AF65-F5344CB8AC3E}">
        <p14:creationId xmlns:p14="http://schemas.microsoft.com/office/powerpoint/2010/main" val="3552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04</a:t>
            </a:r>
            <a:r>
              <a:rPr lang="en" sz="2000" dirty="0"/>
              <a:t> </a:t>
            </a:r>
            <a:endParaRPr sz="2000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228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000" dirty="0">
                <a:solidFill>
                  <a:schemeClr val="bg1">
                    <a:lumMod val="95000"/>
                  </a:schemeClr>
                </a:solidFill>
              </a:rPr>
              <a:t>PHÁT TRIỂN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363724C9-E9AE-63BD-4D11-46F09439E84B}"/>
              </a:ext>
            </a:extLst>
          </p:cNvPr>
          <p:cNvSpPr txBox="1">
            <a:spLocks/>
          </p:cNvSpPr>
          <p:nvPr/>
        </p:nvSpPr>
        <p:spPr>
          <a:xfrm>
            <a:off x="3538497" y="447234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382B7E-0C62-5D92-3B3E-53955E5E5E3F}"/>
              </a:ext>
            </a:extLst>
          </p:cNvPr>
          <p:cNvSpPr txBox="1">
            <a:spLocks/>
          </p:cNvSpPr>
          <p:nvPr/>
        </p:nvSpPr>
        <p:spPr>
          <a:xfrm>
            <a:off x="1026200" y="983102"/>
            <a:ext cx="4296883" cy="317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trọng lượng, kích thước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Giảm điện năng tiêu thụ 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vi-V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Thêm chức năng: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vi-V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Định vị GPS</a:t>
            </a: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vi-V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Kết nối với điện thoại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lnSpc>
                <a:spcPct val="150000"/>
              </a:lnSpc>
              <a:buFont typeface="Montserrat"/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30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72000" y="1442562"/>
            <a:ext cx="3657300" cy="2258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br>
              <a:rPr lang="en"/>
            </a:b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6CE86003-398A-71DC-7A87-3C42E989C376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8324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2833484"/>
            <a:ext cx="2119873" cy="1534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grpSp>
        <p:nvGrpSpPr>
          <p:cNvPr id="19" name="Google Shape;2297;p73">
            <a:extLst>
              <a:ext uri="{FF2B5EF4-FFF2-40B4-BE49-F238E27FC236}">
                <a16:creationId xmlns:a16="http://schemas.microsoft.com/office/drawing/2014/main" id="{C57C7120-7B5F-8878-8490-0DE298F22567}"/>
              </a:ext>
            </a:extLst>
          </p:cNvPr>
          <p:cNvGrpSpPr/>
          <p:nvPr/>
        </p:nvGrpSpPr>
        <p:grpSpPr>
          <a:xfrm rot="5400000">
            <a:off x="1604026" y="2237610"/>
            <a:ext cx="827227" cy="253483"/>
            <a:chOff x="6336019" y="3733725"/>
            <a:chExt cx="2566206" cy="351310"/>
          </a:xfrm>
        </p:grpSpPr>
        <p:sp>
          <p:nvSpPr>
            <p:cNvPr id="20" name="Google Shape;2298;p73">
              <a:extLst>
                <a:ext uri="{FF2B5EF4-FFF2-40B4-BE49-F238E27FC236}">
                  <a16:creationId xmlns:a16="http://schemas.microsoft.com/office/drawing/2014/main" id="{3019D5BD-5AFA-86A5-F7CA-C96040AD7FE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9;p73">
              <a:extLst>
                <a:ext uri="{FF2B5EF4-FFF2-40B4-BE49-F238E27FC236}">
                  <a16:creationId xmlns:a16="http://schemas.microsoft.com/office/drawing/2014/main" id="{EC2D004A-EFE5-D8B1-BE25-CCD71BFEF49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0;p73">
              <a:extLst>
                <a:ext uri="{FF2B5EF4-FFF2-40B4-BE49-F238E27FC236}">
                  <a16:creationId xmlns:a16="http://schemas.microsoft.com/office/drawing/2014/main" id="{876E04D5-79EB-B1CA-0E3A-C791F8438D9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01;p73">
              <a:extLst>
                <a:ext uri="{FF2B5EF4-FFF2-40B4-BE49-F238E27FC236}">
                  <a16:creationId xmlns:a16="http://schemas.microsoft.com/office/drawing/2014/main" id="{EC45932E-5C86-DBB9-118C-D623D569034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9117;p75">
            <a:extLst>
              <a:ext uri="{FF2B5EF4-FFF2-40B4-BE49-F238E27FC236}">
                <a16:creationId xmlns:a16="http://schemas.microsoft.com/office/drawing/2014/main" id="{D8C8EBCC-6F9F-C880-C287-A5EC830948ED}"/>
              </a:ext>
            </a:extLst>
          </p:cNvPr>
          <p:cNvSpPr/>
          <p:nvPr/>
        </p:nvSpPr>
        <p:spPr>
          <a:xfrm>
            <a:off x="1652692" y="1120681"/>
            <a:ext cx="729896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7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363724C9-E9AE-63BD-4D11-46F09439E84B}"/>
              </a:ext>
            </a:extLst>
          </p:cNvPr>
          <p:cNvSpPr txBox="1">
            <a:spLocks/>
          </p:cNvSpPr>
          <p:nvPr/>
        </p:nvSpPr>
        <p:spPr>
          <a:xfrm>
            <a:off x="3538497" y="4472341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05</a:t>
            </a: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F560609E-DE47-FCCA-C341-CAA9B64C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19" y="1642076"/>
            <a:ext cx="4008676" cy="24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635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52" y="2771059"/>
            <a:ext cx="4409938" cy="72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9AF72E45-5031-B73D-D2C0-C41252D366BD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06</a:t>
            </a:r>
          </a:p>
        </p:txBody>
      </p:sp>
      <p:pic>
        <p:nvPicPr>
          <p:cNvPr id="2050" name="Picture 2" descr="Chăm sóc người cao tuổi: Không chỉ sức khỏe mà còn tinh thần">
            <a:extLst>
              <a:ext uri="{FF2B5EF4-FFF2-40B4-BE49-F238E27FC236}">
                <a16:creationId xmlns:a16="http://schemas.microsoft.com/office/drawing/2014/main" id="{18453329-BAF6-BCD9-A75D-2A353816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" y="3223592"/>
            <a:ext cx="2141211" cy="143483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í ẩn giác quan 5.1: Thứ giúp người khiếm thị cảm nhận thế giới chỉ bằng  cây gậy trong tay">
            <a:extLst>
              <a:ext uri="{FF2B5EF4-FFF2-40B4-BE49-F238E27FC236}">
                <a16:creationId xmlns:a16="http://schemas.microsoft.com/office/drawing/2014/main" id="{FC8F6C9E-F3E2-1C7F-CD43-E717A5FA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63" y="1339957"/>
            <a:ext cx="5254554" cy="286220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297;p73">
            <a:extLst>
              <a:ext uri="{FF2B5EF4-FFF2-40B4-BE49-F238E27FC236}">
                <a16:creationId xmlns:a16="http://schemas.microsoft.com/office/drawing/2014/main" id="{BD59C13C-0405-3F98-B230-9DDF1CDD9706}"/>
              </a:ext>
            </a:extLst>
          </p:cNvPr>
          <p:cNvGrpSpPr/>
          <p:nvPr/>
        </p:nvGrpSpPr>
        <p:grpSpPr>
          <a:xfrm rot="5400000">
            <a:off x="1465303" y="2229651"/>
            <a:ext cx="827227" cy="255590"/>
            <a:chOff x="6336019" y="3733725"/>
            <a:chExt cx="2566206" cy="351310"/>
          </a:xfrm>
        </p:grpSpPr>
        <p:sp>
          <p:nvSpPr>
            <p:cNvPr id="5" name="Google Shape;2298;p73">
              <a:extLst>
                <a:ext uri="{FF2B5EF4-FFF2-40B4-BE49-F238E27FC236}">
                  <a16:creationId xmlns:a16="http://schemas.microsoft.com/office/drawing/2014/main" id="{E066A766-75E9-E626-CBF5-66E5C4F68699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299;p73">
              <a:extLst>
                <a:ext uri="{FF2B5EF4-FFF2-40B4-BE49-F238E27FC236}">
                  <a16:creationId xmlns:a16="http://schemas.microsoft.com/office/drawing/2014/main" id="{B209E40D-BF10-888A-CFBD-EA2B523C3D6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00;p73">
              <a:extLst>
                <a:ext uri="{FF2B5EF4-FFF2-40B4-BE49-F238E27FC236}">
                  <a16:creationId xmlns:a16="http://schemas.microsoft.com/office/drawing/2014/main" id="{9109CB51-891A-DAC1-60C6-A4148B373564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01;p73">
              <a:extLst>
                <a:ext uri="{FF2B5EF4-FFF2-40B4-BE49-F238E27FC236}">
                  <a16:creationId xmlns:a16="http://schemas.microsoft.com/office/drawing/2014/main" id="{424D6CFB-D7DC-5C01-184B-617A480A6A3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117;p75">
            <a:extLst>
              <a:ext uri="{FF2B5EF4-FFF2-40B4-BE49-F238E27FC236}">
                <a16:creationId xmlns:a16="http://schemas.microsoft.com/office/drawing/2014/main" id="{6E618388-00B8-C10C-3388-6121F3DAEE20}"/>
              </a:ext>
            </a:extLst>
          </p:cNvPr>
          <p:cNvSpPr/>
          <p:nvPr/>
        </p:nvSpPr>
        <p:spPr>
          <a:xfrm>
            <a:off x="1513969" y="1135012"/>
            <a:ext cx="729896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7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17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cxnSp>
        <p:nvCxnSpPr>
          <p:cNvPr id="8" name="Google Shape;9116;p75">
            <a:extLst>
              <a:ext uri="{FF2B5EF4-FFF2-40B4-BE49-F238E27FC236}">
                <a16:creationId xmlns:a16="http://schemas.microsoft.com/office/drawing/2014/main" id="{CCAF8A5A-022D-4FEF-7E80-DB0D7CC0A892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739807" y="2553363"/>
            <a:ext cx="1061305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119;p75">
            <a:extLst>
              <a:ext uri="{FF2B5EF4-FFF2-40B4-BE49-F238E27FC236}">
                <a16:creationId xmlns:a16="http://schemas.microsoft.com/office/drawing/2014/main" id="{0C89A28F-3497-B434-04FB-92B44BEBDC03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2801112" y="2553363"/>
            <a:ext cx="1238809" cy="511078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121;p75">
            <a:extLst>
              <a:ext uri="{FF2B5EF4-FFF2-40B4-BE49-F238E27FC236}">
                <a16:creationId xmlns:a16="http://schemas.microsoft.com/office/drawing/2014/main" id="{A649582E-5E88-CE3D-3B7B-6D78B8CB7CDC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4039921" y="2553363"/>
            <a:ext cx="1235735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123;p75">
            <a:extLst>
              <a:ext uri="{FF2B5EF4-FFF2-40B4-BE49-F238E27FC236}">
                <a16:creationId xmlns:a16="http://schemas.microsoft.com/office/drawing/2014/main" id="{DA32294E-F95D-615A-0840-69E7ED3A2E65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rot="10800000" flipH="1">
            <a:off x="5275802" y="255344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24;p75">
            <a:extLst>
              <a:ext uri="{FF2B5EF4-FFF2-40B4-BE49-F238E27FC236}">
                <a16:creationId xmlns:a16="http://schemas.microsoft.com/office/drawing/2014/main" id="{EF22AFB4-71B7-B31E-721E-C629F52E7C54}"/>
              </a:ext>
            </a:extLst>
          </p:cNvPr>
          <p:cNvSpPr/>
          <p:nvPr/>
        </p:nvSpPr>
        <p:spPr>
          <a:xfrm>
            <a:off x="5807726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WHY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20;p75">
            <a:extLst>
              <a:ext uri="{FF2B5EF4-FFF2-40B4-BE49-F238E27FC236}">
                <a16:creationId xmlns:a16="http://schemas.microsoft.com/office/drawing/2014/main" id="{B0B1D9E3-564C-2985-A584-A6A772AB3F65}"/>
              </a:ext>
            </a:extLst>
          </p:cNvPr>
          <p:cNvSpPr/>
          <p:nvPr/>
        </p:nvSpPr>
        <p:spPr>
          <a:xfrm>
            <a:off x="3507621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117;p75">
            <a:extLst>
              <a:ext uri="{FF2B5EF4-FFF2-40B4-BE49-F238E27FC236}">
                <a16:creationId xmlns:a16="http://schemas.microsoft.com/office/drawing/2014/main" id="{7B6A420F-F74D-900B-D356-C22A5C603E84}"/>
              </a:ext>
            </a:extLst>
          </p:cNvPr>
          <p:cNvSpPr/>
          <p:nvPr/>
        </p:nvSpPr>
        <p:spPr>
          <a:xfrm>
            <a:off x="1207507" y="1454471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WHAT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22;p75">
            <a:extLst>
              <a:ext uri="{FF2B5EF4-FFF2-40B4-BE49-F238E27FC236}">
                <a16:creationId xmlns:a16="http://schemas.microsoft.com/office/drawing/2014/main" id="{C80DF515-205C-EDDA-59BF-2C4461EF1D0F}"/>
              </a:ext>
            </a:extLst>
          </p:cNvPr>
          <p:cNvSpPr/>
          <p:nvPr/>
        </p:nvSpPr>
        <p:spPr>
          <a:xfrm>
            <a:off x="4743502" y="3064438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WHERE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118;p75">
            <a:extLst>
              <a:ext uri="{FF2B5EF4-FFF2-40B4-BE49-F238E27FC236}">
                <a16:creationId xmlns:a16="http://schemas.microsoft.com/office/drawing/2014/main" id="{0F4D6DF6-A0CC-A834-3358-285055CDEE52}"/>
              </a:ext>
            </a:extLst>
          </p:cNvPr>
          <p:cNvSpPr/>
          <p:nvPr/>
        </p:nvSpPr>
        <p:spPr>
          <a:xfrm>
            <a:off x="2271729" y="3064440"/>
            <a:ext cx="1058768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WHO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9116;p75">
            <a:extLst>
              <a:ext uri="{FF2B5EF4-FFF2-40B4-BE49-F238E27FC236}">
                <a16:creationId xmlns:a16="http://schemas.microsoft.com/office/drawing/2014/main" id="{B71632A7-3997-007D-96A1-5E9FE5ABA1B2}"/>
              </a:ext>
            </a:extLst>
          </p:cNvPr>
          <p:cNvCxnSpPr/>
          <p:nvPr/>
        </p:nvCxnSpPr>
        <p:spPr>
          <a:xfrm>
            <a:off x="6340132" y="2553363"/>
            <a:ext cx="1064060" cy="510996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122;p75">
            <a:extLst>
              <a:ext uri="{FF2B5EF4-FFF2-40B4-BE49-F238E27FC236}">
                <a16:creationId xmlns:a16="http://schemas.microsoft.com/office/drawing/2014/main" id="{CF772FBA-2AE8-67DD-D3B2-C1634153F080}"/>
              </a:ext>
            </a:extLst>
          </p:cNvPr>
          <p:cNvSpPr/>
          <p:nvPr/>
        </p:nvSpPr>
        <p:spPr>
          <a:xfrm>
            <a:off x="6871892" y="3064359"/>
            <a:ext cx="1064600" cy="1098892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HOW</a:t>
            </a:r>
            <a:endParaRPr sz="11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50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 </a:t>
            </a:r>
            <a:endParaRPr sz="2000"/>
          </a:p>
        </p:txBody>
      </p:sp>
      <p:sp>
        <p:nvSpPr>
          <p:cNvPr id="27" name="Google Shape;171;p39">
            <a:extLst>
              <a:ext uri="{FF2B5EF4-FFF2-40B4-BE49-F238E27FC236}">
                <a16:creationId xmlns:a16="http://schemas.microsoft.com/office/drawing/2014/main" id="{D20EB83A-7C6F-1FB5-C355-6A906C617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9862" y="3199390"/>
            <a:ext cx="2321689" cy="72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vi-VN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có nhu cầu</a:t>
            </a:r>
          </a:p>
          <a:p>
            <a:pPr marL="0" indent="0" algn="ctr">
              <a:buNone/>
            </a:pP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8285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2929AEEE-848A-87BF-64DC-9B3D3251B7AC}"/>
              </a:ext>
            </a:extLst>
          </p:cNvPr>
          <p:cNvSpPr txBox="1">
            <a:spLocks/>
          </p:cNvSpPr>
          <p:nvPr/>
        </p:nvSpPr>
        <p:spPr>
          <a:xfrm>
            <a:off x="1492344" y="443758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Ý TƯỞNG</a:t>
            </a:r>
          </a:p>
        </p:txBody>
      </p:sp>
      <p:grpSp>
        <p:nvGrpSpPr>
          <p:cNvPr id="19" name="Google Shape;2297;p73">
            <a:extLst>
              <a:ext uri="{FF2B5EF4-FFF2-40B4-BE49-F238E27FC236}">
                <a16:creationId xmlns:a16="http://schemas.microsoft.com/office/drawing/2014/main" id="{C57C7120-7B5F-8878-8490-0DE298F22567}"/>
              </a:ext>
            </a:extLst>
          </p:cNvPr>
          <p:cNvGrpSpPr/>
          <p:nvPr/>
        </p:nvGrpSpPr>
        <p:grpSpPr>
          <a:xfrm rot="5400000">
            <a:off x="1430974" y="2443955"/>
            <a:ext cx="869541" cy="255590"/>
            <a:chOff x="6336019" y="3733725"/>
            <a:chExt cx="2566206" cy="351310"/>
          </a:xfrm>
        </p:grpSpPr>
        <p:sp>
          <p:nvSpPr>
            <p:cNvPr id="20" name="Google Shape;2298;p73">
              <a:extLst>
                <a:ext uri="{FF2B5EF4-FFF2-40B4-BE49-F238E27FC236}">
                  <a16:creationId xmlns:a16="http://schemas.microsoft.com/office/drawing/2014/main" id="{3019D5BD-5AFA-86A5-F7CA-C96040AD7FE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299;p73">
              <a:extLst>
                <a:ext uri="{FF2B5EF4-FFF2-40B4-BE49-F238E27FC236}">
                  <a16:creationId xmlns:a16="http://schemas.microsoft.com/office/drawing/2014/main" id="{EC2D004A-EFE5-D8B1-BE25-CCD71BFEF49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0;p73">
              <a:extLst>
                <a:ext uri="{FF2B5EF4-FFF2-40B4-BE49-F238E27FC236}">
                  <a16:creationId xmlns:a16="http://schemas.microsoft.com/office/drawing/2014/main" id="{876E04D5-79EB-B1CA-0E3A-C791F8438D9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01;p73">
              <a:extLst>
                <a:ext uri="{FF2B5EF4-FFF2-40B4-BE49-F238E27FC236}">
                  <a16:creationId xmlns:a16="http://schemas.microsoft.com/office/drawing/2014/main" id="{EC45932E-5C86-DBB9-118C-D623D569034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9117;p75">
            <a:extLst>
              <a:ext uri="{FF2B5EF4-FFF2-40B4-BE49-F238E27FC236}">
                <a16:creationId xmlns:a16="http://schemas.microsoft.com/office/drawing/2014/main" id="{D8C8EBCC-6F9F-C880-C287-A5EC830948ED}"/>
              </a:ext>
            </a:extLst>
          </p:cNvPr>
          <p:cNvSpPr/>
          <p:nvPr/>
        </p:nvSpPr>
        <p:spPr>
          <a:xfrm>
            <a:off x="1500797" y="1261471"/>
            <a:ext cx="729896" cy="738951"/>
          </a:xfrm>
          <a:prstGeom prst="ellipse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2">
                    <a:lumMod val="75000"/>
                  </a:schemeClr>
                </a:solidFill>
                <a:latin typeface="Montserrat Black" panose="020F0502020204030204" pitchFamily="2" charset="0"/>
                <a:ea typeface="Calibri"/>
                <a:cs typeface="Calibri"/>
                <a:sym typeface="Calibri"/>
              </a:rPr>
              <a:t>WHEN</a:t>
            </a:r>
            <a:endParaRPr sz="700" b="0" i="0" u="none" strike="noStrike" cap="none">
              <a:solidFill>
                <a:schemeClr val="tx2">
                  <a:lumMod val="75000"/>
                </a:schemeClr>
              </a:solidFill>
              <a:latin typeface="Montserrat Black" panose="020F0502020204030204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DC2F8191-6118-2057-3230-C083F0834FDF}"/>
              </a:ext>
            </a:extLst>
          </p:cNvPr>
          <p:cNvSpPr txBox="1">
            <a:spLocks/>
          </p:cNvSpPr>
          <p:nvPr/>
        </p:nvSpPr>
        <p:spPr>
          <a:xfrm>
            <a:off x="3538497" y="444933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50"/>
              <a:t>07</a:t>
            </a:r>
          </a:p>
        </p:txBody>
      </p:sp>
      <p:pic>
        <p:nvPicPr>
          <p:cNvPr id="1026" name="Picture 2" descr="Hà Nội: Khi vỉa hè đánh đố người khiếm thị">
            <a:extLst>
              <a:ext uri="{FF2B5EF4-FFF2-40B4-BE49-F238E27FC236}">
                <a16:creationId xmlns:a16="http://schemas.microsoft.com/office/drawing/2014/main" id="{E21E4E03-DB25-9F7B-93F4-662A0A5A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64" y="1243383"/>
            <a:ext cx="3542311" cy="26567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5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910</Words>
  <Application>Microsoft Office PowerPoint</Application>
  <PresentationFormat>On-screen Show (16:9)</PresentationFormat>
  <Paragraphs>281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Montserrat</vt:lpstr>
      <vt:lpstr>Montserrat Black</vt:lpstr>
      <vt:lpstr>Times New Roman</vt:lpstr>
      <vt:lpstr>Montserrat ExtraBold</vt:lpstr>
      <vt:lpstr>Montserrat ExtraLight</vt:lpstr>
      <vt:lpstr>Futuristic Background by Slidesgo</vt:lpstr>
      <vt:lpstr>THIẾT BỊ PHÁT HIỆN VẬT CẢN CHO NGƯỜI KHIẾM THỊ</vt:lpstr>
      <vt:lpstr>GIỚI THIỆU THÀNH VIÊN</vt:lpstr>
      <vt:lpstr>CHỈ TIÊU  KĨ THUẬT</vt:lpstr>
      <vt:lpstr>01 </vt:lpstr>
      <vt:lpstr>01 </vt:lpstr>
      <vt:lpstr>01 </vt:lpstr>
      <vt:lpstr>01 </vt:lpstr>
      <vt:lpstr>01 </vt:lpstr>
      <vt:lpstr>01 </vt:lpstr>
      <vt:lpstr>01 </vt:lpstr>
      <vt:lpstr>01 </vt:lpstr>
      <vt:lpstr>01 </vt:lpstr>
      <vt:lpstr>01 </vt:lpstr>
      <vt:lpstr>01 </vt:lpstr>
      <vt:lpstr>01 </vt:lpstr>
      <vt:lpstr>01 </vt:lpstr>
      <vt:lpstr>CHỈ TIÊU  KĨ THUẬT</vt:lpstr>
      <vt:lpstr>02</vt:lpstr>
      <vt:lpstr>02</vt:lpstr>
      <vt:lpstr>02</vt:lpstr>
      <vt:lpstr>CHỈ TIÊU  KĨ THUẬT</vt:lpstr>
      <vt:lpstr>03</vt:lpstr>
      <vt:lpstr>03</vt:lpstr>
      <vt:lpstr>03</vt:lpstr>
      <vt:lpstr>03</vt:lpstr>
      <vt:lpstr>03</vt:lpstr>
      <vt:lpstr>03</vt:lpstr>
      <vt:lpstr>03</vt:lpstr>
      <vt:lpstr>SƠ ĐỒ MẠCH ĐIỆN </vt:lpstr>
      <vt:lpstr>VI MẠCH</vt:lpstr>
      <vt:lpstr>CODE</vt:lpstr>
      <vt:lpstr>CHỈ TIÊU  KĨ THUẬT</vt:lpstr>
      <vt:lpstr>04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BỊ PHÁT HIỆN VẬT CẢN CHO NGƯỜI KHIẾM THỊ</dc:title>
  <cp:lastModifiedBy>Ngo Quang Vinh 20224464</cp:lastModifiedBy>
  <cp:revision>30</cp:revision>
  <dcterms:modified xsi:type="dcterms:W3CDTF">2023-08-12T13:39:38Z</dcterms:modified>
</cp:coreProperties>
</file>